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4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59" r:id="rId2"/>
    <p:sldId id="388" r:id="rId3"/>
    <p:sldId id="389" r:id="rId4"/>
    <p:sldId id="390" r:id="rId5"/>
    <p:sldId id="391" r:id="rId6"/>
    <p:sldId id="392" r:id="rId7"/>
    <p:sldId id="393" r:id="rId8"/>
    <p:sldId id="395" r:id="rId9"/>
    <p:sldId id="402" r:id="rId10"/>
    <p:sldId id="398" r:id="rId11"/>
    <p:sldId id="400" r:id="rId12"/>
    <p:sldId id="403" r:id="rId13"/>
    <p:sldId id="404" r:id="rId14"/>
    <p:sldId id="401" r:id="rId15"/>
    <p:sldId id="397" r:id="rId16"/>
    <p:sldId id="396" r:id="rId17"/>
    <p:sldId id="399" r:id="rId18"/>
  </p:sldIdLst>
  <p:sldSz cx="9144000" cy="6858000" type="screen4x3"/>
  <p:notesSz cx="9929813" cy="6799263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0" clrIdx="0">
    <p:extLst>
      <p:ext uri="{19B8F6BF-5375-455C-9EA6-DF929625EA0E}">
        <p15:presenceInfo xmlns:p15="http://schemas.microsoft.com/office/powerpoint/2012/main" userId="a4560525759edd6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8600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85151" autoAdjust="0"/>
  </p:normalViewPr>
  <p:slideViewPr>
    <p:cSldViewPr>
      <p:cViewPr varScale="1">
        <p:scale>
          <a:sx n="112" d="100"/>
          <a:sy n="112" d="100"/>
        </p:scale>
        <p:origin x="148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me%20too%20me%20now\Book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me%20too%20me%20now\Book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me%20too%20me%20now\Book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me%20too%20me%20now\Book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me%20too%20me%20now\Book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800" dirty="0" smtClean="0"/>
              <a:t>Φύλο </a:t>
            </a:r>
            <a:r>
              <a:rPr lang="el-GR" sz="1800" b="0" dirty="0" smtClean="0"/>
              <a:t>(Ν=150)</a:t>
            </a:r>
            <a:endParaRPr lang="en-US" sz="1800" b="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9166666666666667E-2"/>
          <c:y val="0.1753824001166521"/>
          <c:w val="0.94305555555555554"/>
          <c:h val="0.66530694079906683"/>
        </c:manualLayout>
      </c:layout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1-8D0C-481D-9CC9-DE43E16B6499}"/>
              </c:ext>
            </c:extLst>
          </c:dPt>
          <c:dPt>
            <c:idx val="1"/>
            <c:bubble3D val="0"/>
            <c:spPr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3-8D0C-481D-9CC9-DE43E16B6499}"/>
              </c:ext>
            </c:extLst>
          </c:dPt>
          <c:dPt>
            <c:idx val="2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5-8D0C-481D-9CC9-DE43E16B6499}"/>
              </c:ext>
            </c:extLst>
          </c:dPt>
          <c:dLbls>
            <c:dLbl>
              <c:idx val="1"/>
              <c:layout>
                <c:manualLayout>
                  <c:x val="-2.4636482939632547E-2"/>
                  <c:y val="8.57374599008457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D0C-481D-9CC9-DE43E16B6499}"/>
                </c:ext>
              </c:extLst>
            </c:dLbl>
            <c:dLbl>
              <c:idx val="2"/>
              <c:layout>
                <c:manualLayout>
                  <c:x val="7.483344269466316E-2"/>
                  <c:y val="0.1153962525517643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D0C-481D-9CC9-DE43E16B64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Sheet1!$A$26:$A$28</c:f>
              <c:strCache>
                <c:ptCount val="3"/>
                <c:pt idx="0">
                  <c:v>Γυναίκες </c:v>
                </c:pt>
                <c:pt idx="1">
                  <c:v>Ανδρες</c:v>
                </c:pt>
                <c:pt idx="2">
                  <c:v>Άλλο</c:v>
                </c:pt>
              </c:strCache>
            </c:strRef>
          </c:cat>
          <c:val>
            <c:numRef>
              <c:f>Sheet1!$B$26:$B$28</c:f>
              <c:numCache>
                <c:formatCode>0%</c:formatCode>
                <c:ptCount val="3"/>
                <c:pt idx="0" formatCode="0.0%">
                  <c:v>0.96699999999999997</c:v>
                </c:pt>
                <c:pt idx="1">
                  <c:v>0.02</c:v>
                </c:pt>
                <c:pt idx="2" formatCode="0.0%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D0C-481D-9CC9-DE43E16B64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600" b="1"/>
              <a:t>Ηλικία τώρα</a:t>
            </a:r>
            <a:endParaRPr lang="en-US" sz="1600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Sheet1!$A$47:$A$53</c:f>
              <c:strCache>
                <c:ptCount val="7"/>
                <c:pt idx="0">
                  <c:v>&gt; 15 </c:v>
                </c:pt>
                <c:pt idx="1">
                  <c:v>15+ - 18 </c:v>
                </c:pt>
                <c:pt idx="2">
                  <c:v>18+ - 25 </c:v>
                </c:pt>
                <c:pt idx="3">
                  <c:v>25+ - 35 </c:v>
                </c:pt>
                <c:pt idx="4">
                  <c:v>35+ - 45 </c:v>
                </c:pt>
                <c:pt idx="5">
                  <c:v>45+ - 55 </c:v>
                </c:pt>
                <c:pt idx="6">
                  <c:v>55+ - 65 </c:v>
                </c:pt>
              </c:strCache>
            </c:strRef>
          </c:cat>
          <c:val>
            <c:numRef>
              <c:f>Sheet1!$B$47:$B$53</c:f>
              <c:numCache>
                <c:formatCode>0%</c:formatCode>
                <c:ptCount val="7"/>
                <c:pt idx="0">
                  <c:v>0.02</c:v>
                </c:pt>
                <c:pt idx="1">
                  <c:v>0.04</c:v>
                </c:pt>
                <c:pt idx="2">
                  <c:v>0.32700000000000001</c:v>
                </c:pt>
                <c:pt idx="3">
                  <c:v>0.22</c:v>
                </c:pt>
                <c:pt idx="4">
                  <c:v>0.23300000000000001</c:v>
                </c:pt>
                <c:pt idx="5">
                  <c:v>0.14000000000000001</c:v>
                </c:pt>
                <c:pt idx="6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DD-4E16-97F9-5F8FFCC037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9"/>
        <c:overlap val="-13"/>
        <c:axId val="405227024"/>
        <c:axId val="405244912"/>
      </c:barChart>
      <c:catAx>
        <c:axId val="405227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05244912"/>
        <c:crosses val="autoZero"/>
        <c:auto val="1"/>
        <c:lblAlgn val="ctr"/>
        <c:lblOffset val="100"/>
        <c:noMultiLvlLbl val="0"/>
      </c:catAx>
      <c:valAx>
        <c:axId val="405244912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05227024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400" b="1" i="0" u="none" strike="noStrike" baseline="0">
                <a:effectLst/>
              </a:rPr>
              <a:t>Τύπος κακοποίησης (%)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0.45840998119866627"/>
          <c:y val="0.10804482513923401"/>
          <c:w val="0.51149515916817379"/>
          <c:h val="0.6886928946878547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Sheet1!$C$107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Sheet1!$B$108:$B$117</c:f>
              <c:strCache>
                <c:ptCount val="10"/>
                <c:pt idx="0">
                  <c:v>με σωματική επαφή (με ανήλικο ή σεξ. πράξεις χωρίς συναίνεση) </c:v>
                </c:pt>
                <c:pt idx="1">
                  <c:v>βιασμός </c:v>
                </c:pt>
                <c:pt idx="2">
                  <c:v>σεξουαλική επίθεση </c:v>
                </c:pt>
                <c:pt idx="3">
                  <c:v>μέσω εικόνας </c:v>
                </c:pt>
                <c:pt idx="5">
                  <c:v>χωρίς σωματική επαφή </c:v>
                </c:pt>
                <c:pt idx="6">
                  <c:v>με σωματική επαφή</c:v>
                </c:pt>
                <c:pt idx="8">
                  <c:v>ΒΕΣ (πλην σεξουαλικής) </c:v>
                </c:pt>
                <c:pt idx="9">
                  <c:v>Άλλο </c:v>
                </c:pt>
              </c:strCache>
            </c:strRef>
          </c:cat>
          <c:val>
            <c:numRef>
              <c:f>Sheet1!$C$108:$C$117</c:f>
              <c:numCache>
                <c:formatCode>General</c:formatCode>
                <c:ptCount val="10"/>
                <c:pt idx="0">
                  <c:v>34.700000000000003</c:v>
                </c:pt>
                <c:pt idx="1">
                  <c:v>18</c:v>
                </c:pt>
                <c:pt idx="2">
                  <c:v>16</c:v>
                </c:pt>
                <c:pt idx="3">
                  <c:v>2</c:v>
                </c:pt>
                <c:pt idx="5">
                  <c:v>9.3000000000000007</c:v>
                </c:pt>
                <c:pt idx="6">
                  <c:v>8.6999999999999993</c:v>
                </c:pt>
                <c:pt idx="8">
                  <c:v>5.3</c:v>
                </c:pt>
                <c:pt idx="9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37-4D92-80CE-CA8DB2B5EA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6"/>
        <c:axId val="416437456"/>
        <c:axId val="290241120"/>
      </c:barChart>
      <c:catAx>
        <c:axId val="416437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90241120"/>
        <c:crosses val="autoZero"/>
        <c:auto val="0"/>
        <c:lblAlgn val="ctr"/>
        <c:lblOffset val="100"/>
        <c:noMultiLvlLbl val="0"/>
      </c:catAx>
      <c:valAx>
        <c:axId val="290241120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16437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400" b="1" i="0" u="none" strike="noStrike" baseline="0">
                <a:effectLst/>
              </a:rPr>
              <a:t>Τι ηλικία είχες όταν σου συνέβη αυτό;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Sheet1!$A$64:$A$70</c:f>
              <c:strCache>
                <c:ptCount val="7"/>
                <c:pt idx="0">
                  <c:v>&gt; 7 ετών</c:v>
                </c:pt>
                <c:pt idx="1">
                  <c:v>7+ - 14</c:v>
                </c:pt>
                <c:pt idx="2">
                  <c:v>14+ - 18</c:v>
                </c:pt>
                <c:pt idx="3">
                  <c:v>18+ - 25</c:v>
                </c:pt>
                <c:pt idx="4">
                  <c:v>25+ - 35</c:v>
                </c:pt>
                <c:pt idx="5">
                  <c:v>35+ - 45</c:v>
                </c:pt>
                <c:pt idx="6">
                  <c:v>45+ - 55</c:v>
                </c:pt>
              </c:strCache>
            </c:strRef>
          </c:cat>
          <c:val>
            <c:numRef>
              <c:f>Sheet1!$B$64:$B$70</c:f>
              <c:numCache>
                <c:formatCode>General</c:formatCode>
                <c:ptCount val="7"/>
                <c:pt idx="0">
                  <c:v>10</c:v>
                </c:pt>
                <c:pt idx="1">
                  <c:v>35.299999999999997</c:v>
                </c:pt>
                <c:pt idx="2">
                  <c:v>17.899999999999999</c:v>
                </c:pt>
                <c:pt idx="3">
                  <c:v>23.3</c:v>
                </c:pt>
                <c:pt idx="4">
                  <c:v>5.3</c:v>
                </c:pt>
                <c:pt idx="5">
                  <c:v>5.5</c:v>
                </c:pt>
                <c:pt idx="6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BB8-47EF-98DC-6AC7D84FD7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2"/>
        <c:overlap val="-27"/>
        <c:axId val="405156080"/>
        <c:axId val="405156496"/>
      </c:barChart>
      <c:catAx>
        <c:axId val="40515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05156496"/>
        <c:crosses val="autoZero"/>
        <c:auto val="1"/>
        <c:lblAlgn val="ctr"/>
        <c:lblOffset val="100"/>
        <c:tickMarkSkip val="1"/>
        <c:noMultiLvlLbl val="0"/>
      </c:catAx>
      <c:valAx>
        <c:axId val="40515649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0515608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400" b="1" i="0" u="none" strike="noStrike" baseline="0">
                <a:effectLst/>
              </a:rPr>
              <a:t>Έχεις αποκαλύψει ποτέ αυτή την εμπειρία σου;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Sheet1!$C$75:$C$76</c:f>
              <c:strCache>
                <c:ptCount val="2"/>
                <c:pt idx="0">
                  <c:v>%</c:v>
                </c:pt>
                <c:pt idx="1">
                  <c:v>ΜΟΝΟ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7C64-4729-A24E-89A2F27B5C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Sheet1!$B$77:$B$83</c:f>
              <c:strCache>
                <c:ptCount val="7"/>
                <c:pt idx="0">
                  <c:v>…σε άτομα του φιλικού μου περιβάλλοντος</c:v>
                </c:pt>
                <c:pt idx="1">
                  <c:v>…σε άτομα του οικογενειακού μου περιβάλλοντος</c:v>
                </c:pt>
                <c:pt idx="2">
                  <c:v>…στις Αρχές</c:v>
                </c:pt>
                <c:pt idx="3">
                  <c:v>…σε επαγγελματία (ψυχικής υγείας/ δικηγόρο) </c:v>
                </c:pt>
                <c:pt idx="4">
                  <c:v>…στο πλαίσιο που συνέβη (επαγγελματία, Υπεύθυνο ή Διοίκηση)</c:v>
                </c:pt>
                <c:pt idx="5">
                  <c:v>…στα social media</c:v>
                </c:pt>
                <c:pt idx="6">
                  <c:v>…σε σύντροφό μου</c:v>
                </c:pt>
              </c:strCache>
            </c:strRef>
          </c:cat>
          <c:val>
            <c:numRef>
              <c:f>Sheet1!$C$77:$C$83</c:f>
              <c:numCache>
                <c:formatCode>General</c:formatCode>
                <c:ptCount val="7"/>
                <c:pt idx="0">
                  <c:v>39.299999999999997</c:v>
                </c:pt>
                <c:pt idx="1">
                  <c:v>10.7</c:v>
                </c:pt>
                <c:pt idx="2">
                  <c:v>2</c:v>
                </c:pt>
                <c:pt idx="3">
                  <c:v>2.7</c:v>
                </c:pt>
                <c:pt idx="4">
                  <c:v>0.7</c:v>
                </c:pt>
                <c:pt idx="5">
                  <c:v>2.7</c:v>
                </c:pt>
                <c:pt idx="6">
                  <c:v>2.7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64-4729-A24E-89A2F27B5C80}"/>
            </c:ext>
          </c:extLst>
        </c:ser>
        <c:ser>
          <c:idx val="1"/>
          <c:order val="1"/>
          <c:tx>
            <c:strRef>
              <c:f>Sheet1!$D$75:$D$76</c:f>
              <c:strCache>
                <c:ptCount val="2"/>
                <c:pt idx="0">
                  <c:v>%</c:v>
                </c:pt>
                <c:pt idx="1">
                  <c:v>ΚΑΙ ΑΛΛΟΥ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4"/>
              <c:layout>
                <c:manualLayout>
                  <c:x val="3.1287334425429372E-2"/>
                  <c:y val="-1.43369175627240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C64-4729-A24E-89A2F27B5C80}"/>
                </c:ext>
              </c:extLst>
            </c:dLbl>
            <c:dLbl>
              <c:idx val="5"/>
              <c:layout>
                <c:manualLayout>
                  <c:x val="1.4820316306782303E-2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C64-4729-A24E-89A2F27B5C80}"/>
                </c:ext>
              </c:extLst>
            </c:dLbl>
            <c:dLbl>
              <c:idx val="6"/>
              <c:layout>
                <c:manualLayout>
                  <c:x val="2.1407123554241191E-2"/>
                  <c:y val="-1.075268817204304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l-G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64-4729-A24E-89A2F27B5C8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Sheet1!$B$77:$B$83</c:f>
              <c:strCache>
                <c:ptCount val="7"/>
                <c:pt idx="0">
                  <c:v>…σε άτομα του φιλικού μου περιβάλλοντος</c:v>
                </c:pt>
                <c:pt idx="1">
                  <c:v>…σε άτομα του οικογενειακού μου περιβάλλοντος</c:v>
                </c:pt>
                <c:pt idx="2">
                  <c:v>…στις Αρχές</c:v>
                </c:pt>
                <c:pt idx="3">
                  <c:v>…σε επαγγελματία (ψυχικής υγείας/ δικηγόρο) </c:v>
                </c:pt>
                <c:pt idx="4">
                  <c:v>…στο πλαίσιο που συνέβη (επαγγελματία, Υπεύθυνο ή Διοίκηση)</c:v>
                </c:pt>
                <c:pt idx="5">
                  <c:v>…στα social media</c:v>
                </c:pt>
                <c:pt idx="6">
                  <c:v>…σε σύντροφό μου</c:v>
                </c:pt>
              </c:strCache>
            </c:strRef>
          </c:cat>
          <c:val>
            <c:numRef>
              <c:f>Sheet1!$D$77:$D$83</c:f>
              <c:numCache>
                <c:formatCode>General</c:formatCode>
                <c:ptCount val="7"/>
                <c:pt idx="0">
                  <c:v>26</c:v>
                </c:pt>
                <c:pt idx="1">
                  <c:v>25.5</c:v>
                </c:pt>
                <c:pt idx="2">
                  <c:v>10.7</c:v>
                </c:pt>
                <c:pt idx="3">
                  <c:v>5.4</c:v>
                </c:pt>
                <c:pt idx="4">
                  <c:v>3.4</c:v>
                </c:pt>
                <c:pt idx="5">
                  <c:v>0.7</c:v>
                </c:pt>
                <c:pt idx="6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64-4729-A24E-89A2F27B5C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05230352"/>
        <c:axId val="405237840"/>
        <c:axId val="0"/>
      </c:bar3DChart>
      <c:catAx>
        <c:axId val="405230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05237840"/>
        <c:crosses val="autoZero"/>
        <c:auto val="1"/>
        <c:lblAlgn val="ctr"/>
        <c:lblOffset val="100"/>
        <c:noMultiLvlLbl val="0"/>
      </c:catAx>
      <c:valAx>
        <c:axId val="405237840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4052303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400" b="1" i="0" u="none" strike="noStrike" baseline="0">
                <a:effectLst/>
              </a:rPr>
              <a:t>Πόσος καιρός πέρασε μέχρι να μοιραστείς για πρώτη φορά την εμπειρία σου;</a:t>
            </a:r>
            <a:r>
              <a:rPr lang="el-GR" sz="1400" b="0" i="0" u="none" strike="noStrike" baseline="0">
                <a:effectLst/>
              </a:rPr>
              <a:t> (Ν=122)</a:t>
            </a:r>
            <a:endParaRPr lang="en-US" sz="1400"/>
          </a:p>
        </c:rich>
      </c:tx>
      <c:layout>
        <c:manualLayout>
          <c:xMode val="edge"/>
          <c:yMode val="edge"/>
          <c:x val="0.11729855643044619"/>
          <c:y val="4.6296296296296294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6.5346274656351316E-2"/>
          <c:y val="0.1750133852653889"/>
          <c:w val="0.90945811215781214"/>
          <c:h val="0.647316288966380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Sheet1!$B$91</c:f>
              <c:strCache>
                <c:ptCount val="1"/>
                <c:pt idx="0">
                  <c:v>%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Sheet1!$A$92:$A$99</c:f>
              <c:strCache>
                <c:ptCount val="8"/>
                <c:pt idx="0">
                  <c:v>αμέσως </c:v>
                </c:pt>
                <c:pt idx="1">
                  <c:v>1 εβδ-1μήνα</c:v>
                </c:pt>
                <c:pt idx="2">
                  <c:v>0,5-1 έτος</c:v>
                </c:pt>
                <c:pt idx="3">
                  <c:v>1+ - 3</c:v>
                </c:pt>
                <c:pt idx="4">
                  <c:v>3+ - 5</c:v>
                </c:pt>
                <c:pt idx="5">
                  <c:v>5+ - 10</c:v>
                </c:pt>
                <c:pt idx="6">
                  <c:v>10+ - 15 έτη</c:v>
                </c:pt>
                <c:pt idx="7">
                  <c:v>15+ -  45</c:v>
                </c:pt>
              </c:strCache>
            </c:strRef>
          </c:cat>
          <c:val>
            <c:numRef>
              <c:f>Sheet1!$B$92:$B$99</c:f>
              <c:numCache>
                <c:formatCode>General</c:formatCode>
                <c:ptCount val="8"/>
                <c:pt idx="0">
                  <c:v>30.3</c:v>
                </c:pt>
                <c:pt idx="1">
                  <c:v>6.6</c:v>
                </c:pt>
                <c:pt idx="2">
                  <c:v>10.7</c:v>
                </c:pt>
                <c:pt idx="3">
                  <c:v>13.1</c:v>
                </c:pt>
                <c:pt idx="4">
                  <c:v>4.0999999999999996</c:v>
                </c:pt>
                <c:pt idx="5">
                  <c:v>14.8</c:v>
                </c:pt>
                <c:pt idx="6">
                  <c:v>12.3</c:v>
                </c:pt>
                <c:pt idx="7">
                  <c:v>8.1999999999999993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F9A-4CA1-8C36-E7ECF31E3B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-27"/>
        <c:axId val="298680960"/>
        <c:axId val="298679296"/>
      </c:barChart>
      <c:catAx>
        <c:axId val="29868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98679296"/>
        <c:crosses val="autoZero"/>
        <c:auto val="1"/>
        <c:lblAlgn val="ctr"/>
        <c:lblOffset val="100"/>
        <c:noMultiLvlLbl val="0"/>
      </c:catAx>
      <c:valAx>
        <c:axId val="298679296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98680960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b="1"/>
              <a:t>Δράστης</a:t>
            </a:r>
            <a:r>
              <a:rPr lang="el-GR" b="1" baseline="0"/>
              <a:t> (%)</a:t>
            </a:r>
            <a:endParaRPr lang="en-US" b="1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Sheet1!$B$150</c:f>
              <c:strCache>
                <c:ptCount val="1"/>
                <c:pt idx="0">
                  <c:v>Percent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Sheet1!$A$151:$A$164</c:f>
              <c:strCache>
                <c:ptCount val="14"/>
                <c:pt idx="0">
                  <c:v>σύντροφος (ραντεβού-ερωτική/σεξουαλική σχέση)</c:v>
                </c:pt>
                <c:pt idx="1">
                  <c:v>συγγενής (ξάδελφος, πατέρας, θείος, αδελφός)</c:v>
                </c:pt>
                <c:pt idx="2">
                  <c:v>γνωστός</c:v>
                </c:pt>
                <c:pt idx="3">
                  <c:v>φίλος/φ.οικογένειας</c:v>
                </c:pt>
                <c:pt idx="4">
                  <c:v>εκπαιδευτικός</c:v>
                </c:pt>
                <c:pt idx="5">
                  <c:v>άγνωστος</c:v>
                </c:pt>
                <c:pt idx="6">
                  <c:v>εργοδότης/προϊστάμενος</c:v>
                </c:pt>
                <c:pt idx="7">
                  <c:v>συμμαθητής/ συμφοιτητής / συνάδελφος</c:v>
                </c:pt>
                <c:pt idx="8">
                  <c:v>ιατρός</c:v>
                </c:pt>
                <c:pt idx="9">
                  <c:v>γείτονας</c:v>
                </c:pt>
                <c:pt idx="10">
                  <c:v>προπονητής</c:v>
                </c:pt>
                <c:pt idx="11">
                  <c:v>δεν θέλει να πει τον δράστη</c:v>
                </c:pt>
                <c:pt idx="12">
                  <c:v>Άλλος επαγγελματίας σε θέση ευθύνης</c:v>
                </c:pt>
                <c:pt idx="13">
                  <c:v>ιερέας</c:v>
                </c:pt>
              </c:strCache>
            </c:strRef>
          </c:cat>
          <c:val>
            <c:numRef>
              <c:f>Sheet1!$B$151:$B$164</c:f>
              <c:numCache>
                <c:formatCode>General</c:formatCode>
                <c:ptCount val="14"/>
                <c:pt idx="0">
                  <c:v>19.3</c:v>
                </c:pt>
                <c:pt idx="1">
                  <c:v>12.7</c:v>
                </c:pt>
                <c:pt idx="2">
                  <c:v>10.7</c:v>
                </c:pt>
                <c:pt idx="3">
                  <c:v>10.7</c:v>
                </c:pt>
                <c:pt idx="4">
                  <c:v>9.3000000000000007</c:v>
                </c:pt>
                <c:pt idx="5">
                  <c:v>8</c:v>
                </c:pt>
                <c:pt idx="6">
                  <c:v>6.7</c:v>
                </c:pt>
                <c:pt idx="7">
                  <c:v>6.7</c:v>
                </c:pt>
                <c:pt idx="8">
                  <c:v>6.7</c:v>
                </c:pt>
                <c:pt idx="9">
                  <c:v>4.7</c:v>
                </c:pt>
                <c:pt idx="10">
                  <c:v>2</c:v>
                </c:pt>
                <c:pt idx="11">
                  <c:v>1.3</c:v>
                </c:pt>
                <c:pt idx="12">
                  <c:v>0.7</c:v>
                </c:pt>
                <c:pt idx="13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89D-41E7-8680-11C2A128FC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98703008"/>
        <c:axId val="298694688"/>
      </c:barChart>
      <c:catAx>
        <c:axId val="29870300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98694688"/>
        <c:crosses val="autoZero"/>
        <c:auto val="1"/>
        <c:lblAlgn val="ctr"/>
        <c:lblOffset val="100"/>
        <c:noMultiLvlLbl val="0"/>
      </c:catAx>
      <c:valAx>
        <c:axId val="298694688"/>
        <c:scaling>
          <c:orientation val="minMax"/>
          <c:max val="3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  <c:crossAx val="2987030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l-GR" sz="1500" b="1" i="0" u="none" strike="noStrike" baseline="0" dirty="0">
                <a:effectLst/>
              </a:rPr>
              <a:t>Το πλαίσιο που συνέβη το περιστατικό &amp;/ή ο δράστης σχετιζόταν με:</a:t>
            </a:r>
            <a:endParaRPr lang="en-US" sz="1500" b="1" dirty="0"/>
          </a:p>
        </c:rich>
      </c:tx>
      <c:layout>
        <c:manualLayout>
          <c:xMode val="edge"/>
          <c:yMode val="edge"/>
          <c:x val="4.1233397202059437E-3"/>
          <c:y val="7.590226577228164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title>
    <c:autoTitleDeleted val="0"/>
    <c:plotArea>
      <c:layout>
        <c:manualLayout>
          <c:layoutTarget val="inner"/>
          <c:xMode val="edge"/>
          <c:yMode val="edge"/>
          <c:x val="2.8478843245369527E-2"/>
          <c:y val="0.14395996762086979"/>
          <c:w val="0.50268227728349024"/>
          <c:h val="0.7035172566046066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DC8-47C2-86FA-A4FFFEC1D9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DC8-47C2-86FA-A4FFFEC1D95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DC8-47C2-86FA-A4FFFEC1D95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DC8-47C2-86FA-A4FFFEC1D95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DC8-47C2-86FA-A4FFFEC1D95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DC8-47C2-86FA-A4FFFEC1D95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DC8-47C2-86FA-A4FFFEC1D95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DC8-47C2-86FA-A4FFFEC1D95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DC8-47C2-86FA-A4FFFEC1D95B}"/>
              </c:ext>
            </c:extLst>
          </c:dPt>
          <c:cat>
            <c:strRef>
              <c:f>Sheet1!$A$2:$A$10</c:f>
              <c:strCache>
                <c:ptCount val="9"/>
                <c:pt idx="0">
                  <c:v>την οικογένειά μου</c:v>
                </c:pt>
                <c:pt idx="1">
                  <c:v>την εκπαίδευσή μου</c:v>
                </c:pt>
                <c:pt idx="2">
                  <c:v>ΒΕΣ (σε ραντεβού ή από σύντροφο/σύζυγο)</c:v>
                </c:pt>
                <c:pt idx="3">
                  <c:v>την διασκέδασή μου</c:v>
                </c:pt>
                <c:pt idx="4">
                  <c:v>την εργασία μου</c:v>
                </c:pt>
                <c:pt idx="5">
                  <c:v>την υγεία μου</c:v>
                </c:pt>
                <c:pt idx="6">
                  <c:v>τη γειτονιά μου</c:v>
                </c:pt>
                <c:pt idx="7">
                  <c:v>την άθλησή μου</c:v>
                </c:pt>
                <c:pt idx="8">
                  <c:v>την κάλυψη αναγκών μου: π.χ. αγορά προϊόντων και/ή λήψη υπηρεσιών (κατ’ οίκον ή σε επαγγελματικό χώρο)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33</c:v>
                </c:pt>
                <c:pt idx="1">
                  <c:v>29</c:v>
                </c:pt>
                <c:pt idx="2">
                  <c:v>23</c:v>
                </c:pt>
                <c:pt idx="3">
                  <c:v>21</c:v>
                </c:pt>
                <c:pt idx="4">
                  <c:v>14</c:v>
                </c:pt>
                <c:pt idx="5">
                  <c:v>10</c:v>
                </c:pt>
                <c:pt idx="6">
                  <c:v>9</c:v>
                </c:pt>
                <c:pt idx="7">
                  <c:v>5</c:v>
                </c:pt>
                <c:pt idx="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1DC8-47C2-86FA-A4FFFEC1D95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4-1DC8-47C2-86FA-A4FFFEC1D95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6-1DC8-47C2-86FA-A4FFFEC1D95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1DC8-47C2-86FA-A4FFFEC1D95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A-1DC8-47C2-86FA-A4FFFEC1D95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C-1DC8-47C2-86FA-A4FFFEC1D95B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E-1DC8-47C2-86FA-A4FFFEC1D95B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0-1DC8-47C2-86FA-A4FFFEC1D95B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2-1DC8-47C2-86FA-A4FFFEC1D95B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4-1DC8-47C2-86FA-A4FFFEC1D9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l-GR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Sheet1!$A$2:$A$10</c:f>
              <c:strCache>
                <c:ptCount val="9"/>
                <c:pt idx="0">
                  <c:v>την οικογένειά μου</c:v>
                </c:pt>
                <c:pt idx="1">
                  <c:v>την εκπαίδευσή μου</c:v>
                </c:pt>
                <c:pt idx="2">
                  <c:v>ΒΕΣ (σε ραντεβού ή από σύντροφο/σύζυγο)</c:v>
                </c:pt>
                <c:pt idx="3">
                  <c:v>την διασκέδασή μου</c:v>
                </c:pt>
                <c:pt idx="4">
                  <c:v>την εργασία μου</c:v>
                </c:pt>
                <c:pt idx="5">
                  <c:v>την υγεία μου</c:v>
                </c:pt>
                <c:pt idx="6">
                  <c:v>τη γειτονιά μου</c:v>
                </c:pt>
                <c:pt idx="7">
                  <c:v>την άθλησή μου</c:v>
                </c:pt>
                <c:pt idx="8">
                  <c:v>την κάλυψη αναγκών μου: π.χ. αγορά προϊόντων και/ή λήψη υπηρεσιών (κατ’ οίκον ή σε επαγγελματικό χώρο)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22</c:v>
                </c:pt>
                <c:pt idx="1">
                  <c:v>19.3</c:v>
                </c:pt>
                <c:pt idx="2">
                  <c:v>15.3</c:v>
                </c:pt>
                <c:pt idx="3">
                  <c:v>14</c:v>
                </c:pt>
                <c:pt idx="4">
                  <c:v>9.3000000000000007</c:v>
                </c:pt>
                <c:pt idx="5">
                  <c:v>6.7</c:v>
                </c:pt>
                <c:pt idx="6">
                  <c:v>6</c:v>
                </c:pt>
                <c:pt idx="7">
                  <c:v>3.3</c:v>
                </c:pt>
                <c:pt idx="8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5-1DC8-47C2-86FA-A4FFFEC1D9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4722125158136392"/>
          <c:y val="6.6710521309112869E-2"/>
          <c:w val="0.45277869736629384"/>
          <c:h val="0.80082368899753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l-G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7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4596" y="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7097B-AF8A-4E07-9FC3-7D6CD9AC7D04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5812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4596" y="645812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16D87-0E8A-465B-9B49-1D1E5F7B5A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6526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4596" y="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53067-1BB7-4452-A5A4-34853BD3E2B9}" type="datetimeFigureOut">
              <a:rPr lang="en-US" smtClean="0"/>
              <a:pPr/>
              <a:t>2/3/2022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265488" y="509588"/>
            <a:ext cx="3398837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982" y="3229650"/>
            <a:ext cx="7943850" cy="3059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812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4596" y="6458120"/>
            <a:ext cx="4302919" cy="3399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E30EB-ACB4-4B61-8B7E-C2C9F13858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35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E30EB-ACB4-4B61-8B7E-C2C9F13858E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171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E30EB-ACB4-4B61-8B7E-C2C9F13858E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723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E30EB-ACB4-4B61-8B7E-C2C9F13858E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5503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E30EB-ACB4-4B61-8B7E-C2C9F13858E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349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E30EB-ACB4-4B61-8B7E-C2C9F13858E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11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E30EB-ACB4-4B61-8B7E-C2C9F13858E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83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E30EB-ACB4-4B61-8B7E-C2C9F13858E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1785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E30EB-ACB4-4B61-8B7E-C2C9F13858E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6874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E30EB-ACB4-4B61-8B7E-C2C9F13858E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072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E30EB-ACB4-4B61-8B7E-C2C9F13858E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3681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355" y="6071678"/>
            <a:ext cx="91567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7"/>
          <p:cNvSpPr/>
          <p:nvPr userDrawn="1"/>
        </p:nvSpPr>
        <p:spPr>
          <a:xfrm>
            <a:off x="0" y="6735763"/>
            <a:ext cx="9144000" cy="130175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b="56280"/>
          <a:stretch>
            <a:fillRect/>
          </a:stretch>
        </p:blipFill>
        <p:spPr bwMode="auto">
          <a:xfrm rot="10800000">
            <a:off x="-12700" y="86570"/>
            <a:ext cx="9156700" cy="288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10"/>
          <p:cNvSpPr/>
          <p:nvPr userDrawn="1"/>
        </p:nvSpPr>
        <p:spPr>
          <a:xfrm>
            <a:off x="0" y="0"/>
            <a:ext cx="9144000" cy="130175"/>
          </a:xfrm>
          <a:prstGeom prst="rect">
            <a:avLst/>
          </a:prstGeom>
          <a:solidFill>
            <a:srgbClr val="A500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pic>
        <p:nvPicPr>
          <p:cNvPr id="8" name="Picture 12"/>
          <p:cNvPicPr>
            <a:picLocks noChangeAspect="1" noChangeArrowheads="1"/>
          </p:cNvPicPr>
          <p:nvPr userDrawn="1"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18546" b="18398"/>
          <a:stretch>
            <a:fillRect/>
          </a:stretch>
        </p:blipFill>
        <p:spPr bwMode="auto">
          <a:xfrm>
            <a:off x="0" y="6084888"/>
            <a:ext cx="1042988" cy="657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" name="TextBox 12"/>
          <p:cNvSpPr txBox="1"/>
          <p:nvPr userDrawn="1"/>
        </p:nvSpPr>
        <p:spPr>
          <a:xfrm>
            <a:off x="6634839" y="6127750"/>
            <a:ext cx="2517099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+mn-cs"/>
              </a:rPr>
              <a:t>Ευρωπαϊκό Δίκτυο κατά της Βίας (</a:t>
            </a:r>
            <a:r>
              <a:rPr lang="el-GR" sz="11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+mn-cs"/>
              </a:rPr>
              <a:t>Ε.Δ.κ.Β</a:t>
            </a:r>
            <a:r>
              <a:rPr lang="el-GR" sz="11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cs typeface="+mn-cs"/>
              </a:rPr>
              <a:t>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00" dirty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cs typeface="+mn-cs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+mn-cs"/>
              </a:rPr>
              <a:t>Email: </a:t>
            </a:r>
            <a:r>
              <a:rPr lang="en-US" sz="1100" u="sng" dirty="0">
                <a:solidFill>
                  <a:srgbClr val="A50021"/>
                </a:solidFill>
                <a:latin typeface="Arial Narrow" pitchFamily="34" charset="0"/>
                <a:cs typeface="+mn-cs"/>
              </a:rPr>
              <a:t>info@antiviolence-net.eu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cs typeface="+mn-cs"/>
              </a:rPr>
              <a:t>Website: </a:t>
            </a:r>
            <a:r>
              <a:rPr lang="en-US" sz="1100" u="sng" dirty="0">
                <a:solidFill>
                  <a:srgbClr val="A50021"/>
                </a:solidFill>
                <a:latin typeface="Arial Narrow" pitchFamily="34" charset="0"/>
                <a:cs typeface="+mn-cs"/>
              </a:rPr>
              <a:t>www.antiviolence-net.eu</a:t>
            </a:r>
            <a:endParaRPr lang="el-GR" sz="1100" dirty="0">
              <a:latin typeface="Arial Narrow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>
                <a:ln w="11430"/>
                <a:solidFill>
                  <a:srgbClr val="A5002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12700" y="6071678"/>
            <a:ext cx="9156700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rrowheads="1"/>
          </p:cNvPicPr>
          <p:nvPr userDrawn="1"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37031"/>
          <a:stretch>
            <a:fillRect/>
          </a:stretch>
        </p:blipFill>
        <p:spPr bwMode="auto">
          <a:xfrm>
            <a:off x="-8389" y="1149292"/>
            <a:ext cx="9156700" cy="1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9"/>
          <p:cNvSpPr/>
          <p:nvPr userDrawn="1"/>
        </p:nvSpPr>
        <p:spPr>
          <a:xfrm>
            <a:off x="0" y="6754068"/>
            <a:ext cx="9144000" cy="10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12776"/>
            <a:ext cx="8856984" cy="4608512"/>
          </a:xfrm>
        </p:spPr>
        <p:txBody>
          <a:bodyPr/>
          <a:lstStyle>
            <a:lvl1pPr marL="176213" indent="-176213">
              <a:buClr>
                <a:schemeClr val="tx1">
                  <a:lumMod val="50000"/>
                  <a:lumOff val="50000"/>
                </a:schemeClr>
              </a:buClr>
              <a:defRPr sz="2800"/>
            </a:lvl1pPr>
            <a:lvl2pPr marL="444500" indent="-196850">
              <a:buClr>
                <a:schemeClr val="tx1">
                  <a:lumMod val="50000"/>
                  <a:lumOff val="50000"/>
                </a:schemeClr>
              </a:buClr>
              <a:defRPr sz="2400"/>
            </a:lvl2pPr>
            <a:lvl3pPr marL="628650" indent="-134938">
              <a:buClr>
                <a:schemeClr val="tx1">
                  <a:lumMod val="50000"/>
                  <a:lumOff val="50000"/>
                </a:schemeClr>
              </a:buClr>
              <a:defRPr sz="2000"/>
            </a:lvl3pPr>
            <a:lvl4pPr marL="896938" indent="-230188">
              <a:buClr>
                <a:schemeClr val="tx1">
                  <a:lumMod val="50000"/>
                  <a:lumOff val="50000"/>
                </a:schemeClr>
              </a:buClr>
              <a:defRPr sz="1800"/>
            </a:lvl4pPr>
            <a:lvl5pPr marL="1073150" indent="-133350">
              <a:buClr>
                <a:schemeClr val="tx1">
                  <a:lumMod val="50000"/>
                  <a:lumOff val="50000"/>
                </a:schemeClr>
              </a:buCl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9" name="Title 7"/>
          <p:cNvSpPr>
            <a:spLocks noGrp="1"/>
          </p:cNvSpPr>
          <p:nvPr>
            <p:ph type="title"/>
          </p:nvPr>
        </p:nvSpPr>
        <p:spPr>
          <a:xfrm>
            <a:off x="156897" y="518238"/>
            <a:ext cx="8878045" cy="5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lang="en-US" sz="28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cs typeface="Tahoma" pitchFamily="34" charset="0"/>
              </a:defRPr>
            </a:lvl1pPr>
          </a:lstStyle>
          <a:p>
            <a:pPr lvl="0" algn="l" eaLnBrk="0" hangingPunct="0"/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4" name="Picture 12"/>
          <p:cNvPicPr>
            <a:picLocks noChangeAspect="1" noChangeArrowheads="1"/>
          </p:cNvPicPr>
          <p:nvPr userDrawn="1"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t="18546" b="18398"/>
          <a:stretch>
            <a:fillRect/>
          </a:stretch>
        </p:blipFill>
        <p:spPr bwMode="auto">
          <a:xfrm>
            <a:off x="0" y="6097588"/>
            <a:ext cx="1028348" cy="64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5" name="TextBox 12"/>
          <p:cNvSpPr txBox="1"/>
          <p:nvPr userDrawn="1"/>
        </p:nvSpPr>
        <p:spPr>
          <a:xfrm>
            <a:off x="6739033" y="6165850"/>
            <a:ext cx="2412905" cy="60785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05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n-ea"/>
                <a:cs typeface="Arial" charset="0"/>
              </a:rPr>
              <a:t>Ευρωπαϊκό Δίκτυο κατά της Βίας (</a:t>
            </a:r>
            <a:r>
              <a:rPr lang="el-GR" sz="1050" b="1" kern="12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n-ea"/>
                <a:cs typeface="Arial" charset="0"/>
              </a:rPr>
              <a:t>Ε.Δ.κ.Β</a:t>
            </a:r>
            <a:r>
              <a:rPr lang="el-GR" sz="105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n-ea"/>
                <a:cs typeface="Arial" charset="0"/>
              </a:rPr>
              <a:t>)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l-GR" sz="2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Arial Narrow" pitchFamily="34" charset="0"/>
              <a:ea typeface="+mn-ea"/>
              <a:cs typeface="Arial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n-ea"/>
                <a:cs typeface="Arial" charset="0"/>
              </a:rPr>
              <a:t>Email: </a:t>
            </a:r>
            <a:r>
              <a:rPr lang="en-US" sz="1000" u="sng" kern="1200" dirty="0" smtClean="0">
                <a:solidFill>
                  <a:srgbClr val="A50021"/>
                </a:solidFill>
                <a:latin typeface="Arial Narrow" pitchFamily="34" charset="0"/>
                <a:ea typeface="+mn-ea"/>
                <a:cs typeface="Arial" charset="0"/>
              </a:rPr>
              <a:t>info@antiviolence-net.eu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kern="12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 Narrow" pitchFamily="34" charset="0"/>
                <a:ea typeface="+mn-ea"/>
                <a:cs typeface="Arial" charset="0"/>
              </a:rPr>
              <a:t>Website: </a:t>
            </a:r>
            <a:r>
              <a:rPr lang="en-US" sz="1000" u="sng" kern="1200" dirty="0" smtClean="0">
                <a:solidFill>
                  <a:srgbClr val="A50021"/>
                </a:solidFill>
                <a:latin typeface="Arial Narrow" pitchFamily="34" charset="0"/>
                <a:ea typeface="+mn-ea"/>
                <a:cs typeface="Arial" charset="0"/>
              </a:rPr>
              <a:t>www.antiviolence-net.eu</a:t>
            </a:r>
            <a:endParaRPr lang="el-GR" sz="1000" kern="1200" dirty="0">
              <a:solidFill>
                <a:schemeClr val="tx1"/>
              </a:solidFill>
              <a:latin typeface="Arial Narrow" pitchFamily="34" charset="0"/>
              <a:ea typeface="+mn-ea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l-GR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86C023-3E81-416E-9F6D-732AA4F9541D}" type="datetimeFigureOut">
              <a:rPr lang="el-GR"/>
              <a:pPr>
                <a:defRPr/>
              </a:pPr>
              <a:t>3/2/2022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6F9335-98E2-40FA-82F8-AAC930889037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Spot%20(4th%20cut).mp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5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1608"/>
            <a:ext cx="9144000" cy="477774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5" y="6101804"/>
            <a:ext cx="1023827" cy="5675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99"/>
          <a:stretch/>
        </p:blipFill>
        <p:spPr>
          <a:xfrm>
            <a:off x="-1" y="0"/>
            <a:ext cx="9142413" cy="3326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99"/>
          <a:stretch/>
        </p:blipFill>
        <p:spPr>
          <a:xfrm>
            <a:off x="-1" y="332656"/>
            <a:ext cx="9142413" cy="33265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99"/>
          <a:stretch/>
        </p:blipFill>
        <p:spPr>
          <a:xfrm>
            <a:off x="-1" y="605656"/>
            <a:ext cx="9142413" cy="3326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199"/>
          <a:stretch/>
        </p:blipFill>
        <p:spPr>
          <a:xfrm>
            <a:off x="-1" y="5699348"/>
            <a:ext cx="9142413" cy="314086"/>
          </a:xfrm>
          <a:prstGeom prst="rect">
            <a:avLst/>
          </a:prstGeom>
        </p:spPr>
      </p:pic>
      <p:sp>
        <p:nvSpPr>
          <p:cNvPr id="17" name="TextBox 12"/>
          <p:cNvSpPr txBox="1"/>
          <p:nvPr/>
        </p:nvSpPr>
        <p:spPr>
          <a:xfrm>
            <a:off x="714523" y="46006"/>
            <a:ext cx="7713364" cy="877163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700" b="1" spc="100" dirty="0">
                <a:ln w="50800"/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ΣΥΝΕΝΤΕΥΞΗ ΤΥΠΟΥ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1700" b="1" spc="100" dirty="0">
                <a:ln w="50800"/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el-GR" sz="1700" b="1" spc="100" dirty="0" err="1" smtClean="0">
                <a:ln w="50800"/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MeNow</a:t>
            </a:r>
            <a:r>
              <a:rPr lang="en-US" sz="1700" b="1" spc="100" dirty="0" smtClean="0">
                <a:ln w="50800"/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_</a:t>
            </a:r>
            <a:r>
              <a:rPr lang="el-GR" sz="1700" b="1" spc="100" dirty="0" err="1" smtClean="0">
                <a:ln w="50800"/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MeToo</a:t>
            </a:r>
            <a:r>
              <a:rPr lang="el-GR" sz="1700" b="1" spc="100" dirty="0">
                <a:ln w="50800"/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: Πρωτοβουλία κατά της σεξουαλικής βίας στην Ελλάδα </a:t>
            </a:r>
            <a:endParaRPr lang="en-US" sz="1700" b="1" spc="100" dirty="0" smtClean="0">
              <a:ln w="50800"/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700" b="1" spc="100" dirty="0" smtClean="0">
                <a:ln w="50800"/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3 </a:t>
            </a:r>
            <a:r>
              <a:rPr lang="el-GR" sz="1700" b="1" spc="100" dirty="0" smtClean="0">
                <a:ln w="50800"/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Φεβρουαρίου 2022</a:t>
            </a:r>
            <a:endParaRPr lang="el-GR" sz="1700" b="1" spc="100" dirty="0">
              <a:ln w="50800"/>
              <a:solidFill>
                <a:schemeClr val="bg1"/>
              </a:solidFill>
              <a:latin typeface="+mn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700337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98136" t="15232" b="70899"/>
          <a:stretch/>
        </p:blipFill>
        <p:spPr>
          <a:xfrm>
            <a:off x="1043608" y="3213666"/>
            <a:ext cx="3963463" cy="648073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/>
        </p:nvPicPr>
        <p:blipFill rotWithShape="1">
          <a:blip r:embed="rId3"/>
          <a:srcRect l="98136" t="15232" b="70899"/>
          <a:stretch/>
        </p:blipFill>
        <p:spPr>
          <a:xfrm>
            <a:off x="1714296" y="3598416"/>
            <a:ext cx="324000" cy="216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5" y="6101804"/>
            <a:ext cx="1023827" cy="567556"/>
          </a:xfrm>
          <a:prstGeom prst="rect">
            <a:avLst/>
          </a:prstGeom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56897" y="260648"/>
            <a:ext cx="8878045" cy="570313"/>
          </a:xfrm>
        </p:spPr>
        <p:txBody>
          <a:bodyPr/>
          <a:lstStyle/>
          <a:p>
            <a:r>
              <a:rPr lang="el-GR" sz="3000" dirty="0" smtClean="0"/>
              <a:t>Μαρτυρίες στο </a:t>
            </a:r>
            <a:r>
              <a:rPr lang="en-US" sz="3000" dirty="0" smtClean="0"/>
              <a:t>#</a:t>
            </a:r>
            <a:r>
              <a:rPr lang="en-US" sz="3000" dirty="0" err="1" smtClean="0"/>
              <a:t>MeNow_MeToo</a:t>
            </a:r>
            <a:endParaRPr lang="el-GR" sz="30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6305881"/>
              </p:ext>
            </p:extLst>
          </p:nvPr>
        </p:nvGraphicFramePr>
        <p:xfrm>
          <a:off x="35496" y="126876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" name="Right Brace 1"/>
          <p:cNvSpPr/>
          <p:nvPr/>
        </p:nvSpPr>
        <p:spPr>
          <a:xfrm rot="16200000">
            <a:off x="912466" y="2322112"/>
            <a:ext cx="216024" cy="720080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747031" y="2341025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/>
              <a:t>45,3%</a:t>
            </a:r>
            <a:endParaRPr lang="el-GR" sz="1100" b="1" dirty="0"/>
          </a:p>
        </p:txBody>
      </p:sp>
      <p:sp>
        <p:nvSpPr>
          <p:cNvPr id="12" name="Right Brace 11"/>
          <p:cNvSpPr/>
          <p:nvPr/>
        </p:nvSpPr>
        <p:spPr>
          <a:xfrm rot="16200000">
            <a:off x="1180894" y="1694767"/>
            <a:ext cx="214904" cy="1238719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TextBox 13"/>
          <p:cNvSpPr txBox="1"/>
          <p:nvPr/>
        </p:nvSpPr>
        <p:spPr>
          <a:xfrm>
            <a:off x="1064341" y="1952491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/>
              <a:t>63,2%</a:t>
            </a:r>
            <a:endParaRPr lang="el-GR" sz="1100" b="1" dirty="0"/>
          </a:p>
        </p:txBody>
      </p:sp>
      <p:sp>
        <p:nvSpPr>
          <p:cNvPr id="17" name="Right Brace 16"/>
          <p:cNvSpPr/>
          <p:nvPr/>
        </p:nvSpPr>
        <p:spPr>
          <a:xfrm rot="16200000">
            <a:off x="1428648" y="1066493"/>
            <a:ext cx="214905" cy="1751321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TextBox 17"/>
          <p:cNvSpPr txBox="1"/>
          <p:nvPr/>
        </p:nvSpPr>
        <p:spPr>
          <a:xfrm>
            <a:off x="1238902" y="1576862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/>
              <a:t>86,5%</a:t>
            </a:r>
            <a:endParaRPr lang="el-GR" sz="1100" b="1" dirty="0"/>
          </a:p>
        </p:txBody>
      </p:sp>
      <p:sp>
        <p:nvSpPr>
          <p:cNvPr id="6" name="Rectangle 5"/>
          <p:cNvSpPr/>
          <p:nvPr/>
        </p:nvSpPr>
        <p:spPr>
          <a:xfrm>
            <a:off x="4728897" y="1413243"/>
            <a:ext cx="4572000" cy="11541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l-GR" sz="15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6,7% (10) είναι η </a:t>
            </a:r>
            <a:r>
              <a:rPr lang="el-GR" sz="15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πρώτη φορά</a:t>
            </a:r>
            <a:r>
              <a:rPr lang="el-GR" sz="15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που το αποκαλύπτουν στην πλατφόρμα</a:t>
            </a:r>
            <a:endParaRPr lang="el-GR" sz="1500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l-GR" sz="15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l-GR" sz="1500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93,3 </a:t>
            </a:r>
            <a:r>
              <a:rPr lang="el-GR" sz="15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(140 άτομα) το έχουν αποκαλύψει κάποια στιγμή – που;  </a:t>
            </a:r>
            <a:endParaRPr lang="el-GR" sz="15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9" name="Chart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8967221"/>
              </p:ext>
            </p:extLst>
          </p:nvPr>
        </p:nvGraphicFramePr>
        <p:xfrm>
          <a:off x="2686418" y="2661943"/>
          <a:ext cx="6591914" cy="3543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86135" y="5487284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5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60,8% (91) το έχουν πει μόνο σε μία «πηγή στήριξης» ενώ 32,9% (49) σε πολλές </a:t>
            </a:r>
            <a:endParaRPr lang="el-GR" sz="1500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271" y="4433593"/>
            <a:ext cx="4572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15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12,7% (19 άτομα) </a:t>
            </a:r>
            <a:r>
              <a:rPr lang="el-GR" sz="15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ΜΟΝΟ</a:t>
            </a:r>
            <a:r>
              <a:rPr lang="el-GR" sz="15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το έχουν αναφέρει/καταγγείλει στις </a:t>
            </a:r>
            <a:r>
              <a:rPr lang="el-GR" sz="15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Αρχές</a:t>
            </a:r>
            <a:r>
              <a:rPr lang="el-GR" sz="1500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l-GR" sz="1500" dirty="0">
              <a:solidFill>
                <a:srgbClr val="C0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84368" y="5225674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b="1" dirty="0" smtClean="0"/>
              <a:t>65,3%</a:t>
            </a:r>
            <a:endParaRPr lang="el-GR" sz="10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6950522" y="4895257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b="1" dirty="0" smtClean="0"/>
              <a:t>36,2%</a:t>
            </a:r>
            <a:endParaRPr lang="el-GR" sz="10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226217" y="4554498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b="1" dirty="0" smtClean="0"/>
              <a:t>12,7%</a:t>
            </a:r>
            <a:endParaRPr lang="el-GR" sz="1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067076" y="4241092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b="1" dirty="0" smtClean="0"/>
              <a:t>8,1%</a:t>
            </a:r>
            <a:endParaRPr lang="el-GR" sz="1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156176" y="3927686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b="1" dirty="0" smtClean="0"/>
              <a:t>4,1%</a:t>
            </a:r>
            <a:endParaRPr lang="el-GR" sz="10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6072304" y="3568195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b="1" dirty="0" smtClean="0"/>
              <a:t>3,4%</a:t>
            </a:r>
            <a:endParaRPr lang="el-GR" sz="10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6072304" y="3245253"/>
            <a:ext cx="72008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000" b="1" dirty="0" smtClean="0"/>
              <a:t>5,5%</a:t>
            </a:r>
            <a:endParaRPr lang="el-GR" sz="1000" b="1" dirty="0"/>
          </a:p>
        </p:txBody>
      </p:sp>
    </p:spTree>
    <p:extLst>
      <p:ext uri="{BB962C8B-B14F-4D97-AF65-F5344CB8AC3E}">
        <p14:creationId xmlns:p14="http://schemas.microsoft.com/office/powerpoint/2010/main" val="320955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  <p:bldGraphic spid="8" grpId="1">
        <p:bldAsOne/>
      </p:bldGraphic>
      <p:bldP spid="2" grpId="0" animBg="1"/>
      <p:bldP spid="2" grpId="1" animBg="1"/>
      <p:bldP spid="3" grpId="0"/>
      <p:bldP spid="3" grpId="1"/>
      <p:bldP spid="12" grpId="0" animBg="1"/>
      <p:bldP spid="12" grpId="1" animBg="1"/>
      <p:bldP spid="14" grpId="0"/>
      <p:bldP spid="14" grpId="1"/>
      <p:bldP spid="17" grpId="0" animBg="1"/>
      <p:bldP spid="17" grpId="1" animBg="1"/>
      <p:bldP spid="18" grpId="0"/>
      <p:bldP spid="18" grpId="1"/>
      <p:bldP spid="6" grpId="0"/>
      <p:bldGraphic spid="19" grpId="0">
        <p:bldAsOne/>
      </p:bldGraphic>
      <p:bldP spid="7" grpId="0"/>
      <p:bldP spid="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/>
        </p:nvPicPr>
        <p:blipFill rotWithShape="1">
          <a:blip r:embed="rId3"/>
          <a:srcRect l="98136" t="15232" b="70899"/>
          <a:stretch/>
        </p:blipFill>
        <p:spPr>
          <a:xfrm>
            <a:off x="1835697" y="3742432"/>
            <a:ext cx="324000" cy="216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5" y="6101804"/>
            <a:ext cx="1023827" cy="567556"/>
          </a:xfrm>
          <a:prstGeom prst="rect">
            <a:avLst/>
          </a:prstGeom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56897" y="260648"/>
            <a:ext cx="8878045" cy="570313"/>
          </a:xfrm>
        </p:spPr>
        <p:txBody>
          <a:bodyPr/>
          <a:lstStyle/>
          <a:p>
            <a:r>
              <a:rPr lang="el-GR" sz="3000" dirty="0" smtClean="0"/>
              <a:t>Μαρτυρίες στο </a:t>
            </a:r>
            <a:r>
              <a:rPr lang="en-US" sz="3000" dirty="0" smtClean="0"/>
              <a:t>#</a:t>
            </a:r>
            <a:r>
              <a:rPr lang="en-US" sz="3000" dirty="0" err="1" smtClean="0"/>
              <a:t>MeNow_MeToo</a:t>
            </a:r>
            <a:endParaRPr lang="el-GR" sz="3000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4657470"/>
              </p:ext>
            </p:extLst>
          </p:nvPr>
        </p:nvGraphicFramePr>
        <p:xfrm>
          <a:off x="1979712" y="1916832"/>
          <a:ext cx="5544616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4" name="Right Brace 13"/>
          <p:cNvSpPr/>
          <p:nvPr/>
        </p:nvSpPr>
        <p:spPr>
          <a:xfrm rot="16200000">
            <a:off x="2888358" y="3131384"/>
            <a:ext cx="216024" cy="720080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TextBox 16"/>
          <p:cNvSpPr txBox="1"/>
          <p:nvPr/>
        </p:nvSpPr>
        <p:spPr>
          <a:xfrm>
            <a:off x="2722923" y="3150297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/>
              <a:t>36,9%</a:t>
            </a:r>
            <a:endParaRPr lang="el-GR" sz="1100" b="1" dirty="0"/>
          </a:p>
        </p:txBody>
      </p:sp>
      <p:sp>
        <p:nvSpPr>
          <p:cNvPr id="18" name="Right Brace 17"/>
          <p:cNvSpPr/>
          <p:nvPr/>
        </p:nvSpPr>
        <p:spPr>
          <a:xfrm rot="16200000">
            <a:off x="4737435" y="3418633"/>
            <a:ext cx="216024" cy="720080"/>
          </a:xfrm>
          <a:prstGeom prst="righ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TextBox 18"/>
          <p:cNvSpPr txBox="1"/>
          <p:nvPr/>
        </p:nvSpPr>
        <p:spPr>
          <a:xfrm>
            <a:off x="4572000" y="3437546"/>
            <a:ext cx="7200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100" b="1" dirty="0" smtClean="0"/>
              <a:t>17,2%</a:t>
            </a:r>
            <a:endParaRPr lang="el-GR" sz="1100" b="1" dirty="0"/>
          </a:p>
        </p:txBody>
      </p:sp>
    </p:spTree>
    <p:extLst>
      <p:ext uri="{BB962C8B-B14F-4D97-AF65-F5344CB8AC3E}">
        <p14:creationId xmlns:p14="http://schemas.microsoft.com/office/powerpoint/2010/main" val="2717006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8" grpId="0" animBg="1"/>
      <p:bldP spid="1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5" y="6101804"/>
            <a:ext cx="1023827" cy="567556"/>
          </a:xfrm>
          <a:prstGeom prst="rect">
            <a:avLst/>
          </a:prstGeom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56897" y="260648"/>
            <a:ext cx="8878045" cy="570313"/>
          </a:xfrm>
        </p:spPr>
        <p:txBody>
          <a:bodyPr/>
          <a:lstStyle/>
          <a:p>
            <a:r>
              <a:rPr lang="el-GR" sz="3000" dirty="0" smtClean="0"/>
              <a:t>Μαρτυρίες στο </a:t>
            </a:r>
            <a:r>
              <a:rPr lang="en-US" sz="3000" dirty="0" smtClean="0"/>
              <a:t>#</a:t>
            </a:r>
            <a:r>
              <a:rPr lang="en-US" sz="3000" dirty="0" err="1" smtClean="0"/>
              <a:t>MeNow_MeToo</a:t>
            </a:r>
            <a:endParaRPr lang="el-GR" sz="3000" dirty="0"/>
          </a:p>
        </p:txBody>
      </p:sp>
      <p:sp>
        <p:nvSpPr>
          <p:cNvPr id="2" name="Rectangle 1"/>
          <p:cNvSpPr/>
          <p:nvPr/>
        </p:nvSpPr>
        <p:spPr>
          <a:xfrm>
            <a:off x="36398" y="4921203"/>
            <a:ext cx="885608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l-GR" sz="1500" b="1" dirty="0">
                <a:solidFill>
                  <a:srgbClr val="1D1F2A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Στα παιδιά,</a:t>
            </a:r>
            <a:r>
              <a:rPr lang="el-GR" sz="1500" dirty="0">
                <a:solidFill>
                  <a:srgbClr val="1D1F2A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δράστες είναι κυρίως </a:t>
            </a:r>
            <a:r>
              <a:rPr lang="el-GR" sz="1500" dirty="0" smtClean="0">
                <a:solidFill>
                  <a:srgbClr val="1D1F2A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συγγενείς (25,4%) </a:t>
            </a:r>
            <a:r>
              <a:rPr lang="el-GR" sz="1500" dirty="0">
                <a:solidFill>
                  <a:srgbClr val="1D1F2A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και ακολουθούν άτομα σε θέσεις ευθύνης (εκπαιδευτικοί, ιατροί, προπονητές, ομαδάρχες): </a:t>
            </a:r>
            <a:r>
              <a:rPr lang="el-GR" sz="1500" b="1" dirty="0" smtClean="0">
                <a:solidFill>
                  <a:srgbClr val="1D1F2A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19,5</a:t>
            </a:r>
            <a:r>
              <a:rPr lang="el-GR" sz="1500" b="1" dirty="0">
                <a:solidFill>
                  <a:srgbClr val="1D1F2A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%</a:t>
            </a:r>
            <a:r>
              <a:rPr lang="el-GR" sz="1500" dirty="0">
                <a:solidFill>
                  <a:srgbClr val="1D1F2A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 </a:t>
            </a:r>
            <a:endParaRPr lang="el-GR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l-GR" sz="1500" b="1" dirty="0">
                <a:solidFill>
                  <a:srgbClr val="1D1F2A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Στις </a:t>
            </a:r>
            <a:r>
              <a:rPr lang="el-GR" sz="1500" b="1" dirty="0" err="1">
                <a:solidFill>
                  <a:srgbClr val="1D1F2A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έφηβες</a:t>
            </a:r>
            <a:r>
              <a:rPr lang="el-GR" sz="1500" dirty="0">
                <a:solidFill>
                  <a:srgbClr val="1D1F2A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 1/3 (32,8%) αναφέρει δράστη άτομο με το οποίο θεωρεί ότι έχει </a:t>
            </a:r>
            <a:r>
              <a:rPr lang="el-GR" sz="1500" dirty="0" smtClean="0">
                <a:solidFill>
                  <a:srgbClr val="1D1F2A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σχέση (αποπλάνηση) </a:t>
            </a:r>
            <a:r>
              <a:rPr lang="el-GR" sz="1500" dirty="0">
                <a:solidFill>
                  <a:srgbClr val="1D1F2A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και ακολουθούν πάλι τα άτομα σε θέσεις ευθύνης</a:t>
            </a:r>
            <a:r>
              <a:rPr lang="el-GR" sz="1500" dirty="0" smtClean="0">
                <a:solidFill>
                  <a:srgbClr val="1D1F2A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: </a:t>
            </a:r>
            <a:r>
              <a:rPr lang="el-GR" sz="1500" b="1" dirty="0" smtClean="0">
                <a:solidFill>
                  <a:srgbClr val="1D1F2A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27,5%</a:t>
            </a:r>
            <a:r>
              <a:rPr lang="el-GR" sz="1500" dirty="0" smtClean="0">
                <a:solidFill>
                  <a:srgbClr val="1D1F2A"/>
                </a:solidFill>
                <a:latin typeface="Calibri" panose="020F0502020204030204" pitchFamily="34" charset="0"/>
                <a:ea typeface="Calibri" panose="020F0502020204030204" pitchFamily="34" charset="0"/>
                <a:cs typeface="Helvetica" panose="020B0604020202020204" pitchFamily="34" charset="0"/>
              </a:rPr>
              <a:t>. </a:t>
            </a:r>
            <a:endParaRPr lang="el-GR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08806435"/>
              </p:ext>
            </p:extLst>
          </p:nvPr>
        </p:nvGraphicFramePr>
        <p:xfrm>
          <a:off x="1259632" y="1340768"/>
          <a:ext cx="6696744" cy="3777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7864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5" y="6101804"/>
            <a:ext cx="1023827" cy="567556"/>
          </a:xfrm>
          <a:prstGeom prst="rect">
            <a:avLst/>
          </a:prstGeom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56897" y="260648"/>
            <a:ext cx="8878045" cy="570313"/>
          </a:xfrm>
        </p:spPr>
        <p:txBody>
          <a:bodyPr/>
          <a:lstStyle/>
          <a:p>
            <a:r>
              <a:rPr lang="el-GR" sz="3000" dirty="0" smtClean="0"/>
              <a:t>Μαρτυρίες στο </a:t>
            </a:r>
            <a:r>
              <a:rPr lang="en-US" sz="3000" dirty="0" smtClean="0"/>
              <a:t>#</a:t>
            </a:r>
            <a:r>
              <a:rPr lang="en-US" sz="3000" dirty="0" err="1" smtClean="0"/>
              <a:t>MeNow_MeToo</a:t>
            </a:r>
            <a:endParaRPr lang="el-GR" sz="3000" dirty="0"/>
          </a:p>
        </p:txBody>
      </p:sp>
      <p:sp>
        <p:nvSpPr>
          <p:cNvPr id="2" name="Rectangle 1"/>
          <p:cNvSpPr/>
          <p:nvPr/>
        </p:nvSpPr>
        <p:spPr>
          <a:xfrm>
            <a:off x="196681" y="1916832"/>
            <a:ext cx="8856082" cy="24745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l-GR" b="1" dirty="0" smtClean="0">
                <a:solidFill>
                  <a:srgbClr val="C00000"/>
                </a:solidFill>
              </a:rPr>
              <a:t>Το </a:t>
            </a:r>
            <a:r>
              <a:rPr lang="el-GR" b="1" dirty="0">
                <a:solidFill>
                  <a:srgbClr val="C00000"/>
                </a:solidFill>
              </a:rPr>
              <a:t>48,2% </a:t>
            </a:r>
            <a:r>
              <a:rPr lang="el-GR" b="1" dirty="0" smtClean="0">
                <a:solidFill>
                  <a:srgbClr val="C00000"/>
                </a:solidFill>
              </a:rPr>
              <a:t>αναφέρει </a:t>
            </a:r>
            <a:r>
              <a:rPr lang="el-GR" b="1" dirty="0">
                <a:solidFill>
                  <a:srgbClr val="C00000"/>
                </a:solidFill>
              </a:rPr>
              <a:t>όνομα δράστη </a:t>
            </a:r>
            <a:r>
              <a:rPr lang="el-GR" b="1" dirty="0" smtClean="0">
                <a:solidFill>
                  <a:srgbClr val="C00000"/>
                </a:solidFill>
              </a:rPr>
              <a:t>ενώ </a:t>
            </a:r>
            <a:r>
              <a:rPr lang="el-GR" b="1" dirty="0">
                <a:solidFill>
                  <a:srgbClr val="C00000"/>
                </a:solidFill>
              </a:rPr>
              <a:t>το 13% θέλει αλλά δεν </a:t>
            </a:r>
            <a:r>
              <a:rPr lang="el-GR" b="1" dirty="0" smtClean="0">
                <a:solidFill>
                  <a:srgbClr val="C00000"/>
                </a:solidFill>
              </a:rPr>
              <a:t>μπορεί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l-GR" b="1" dirty="0"/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l-GR" b="1" dirty="0" smtClean="0"/>
          </a:p>
          <a:p>
            <a:pPr algn="ctr"/>
            <a:r>
              <a:rPr lang="el-GR" dirty="0"/>
              <a:t>Από τα 108 άτομα που γνωρίζουν τον δράστη (είτε τον λένε είτε όχι) και που η εμπειρία τους αποτελεί ποινικό αδίκημα (ασχέτως παραγραφής) τα </a:t>
            </a:r>
            <a:r>
              <a:rPr lang="el-GR" b="1" dirty="0">
                <a:solidFill>
                  <a:srgbClr val="C00000"/>
                </a:solidFill>
              </a:rPr>
              <a:t>69</a:t>
            </a:r>
            <a:r>
              <a:rPr lang="el-GR" dirty="0">
                <a:solidFill>
                  <a:srgbClr val="C00000"/>
                </a:solidFill>
              </a:rPr>
              <a:t> (</a:t>
            </a:r>
            <a:r>
              <a:rPr lang="el-GR" b="1" dirty="0">
                <a:solidFill>
                  <a:srgbClr val="C00000"/>
                </a:solidFill>
              </a:rPr>
              <a:t>63,9%)</a:t>
            </a:r>
            <a:r>
              <a:rPr lang="el-GR" dirty="0">
                <a:solidFill>
                  <a:srgbClr val="C00000"/>
                </a:solidFill>
              </a:rPr>
              <a:t> </a:t>
            </a:r>
          </a:p>
          <a:p>
            <a:pPr algn="ctr"/>
            <a:r>
              <a:rPr lang="el-GR" b="1" dirty="0">
                <a:solidFill>
                  <a:srgbClr val="C00000"/>
                </a:solidFill>
              </a:rPr>
              <a:t>θέλουν να επικοινωνήσουμε μαζί τους</a:t>
            </a:r>
            <a:r>
              <a:rPr lang="el-GR" dirty="0"/>
              <a:t> εάν λάβουμε αναφορές για τον ίδιο δράστη ή πλαίσιο για να διερευνήσουμε τη δυνατότητα κοινών νομικών ενεργειών. 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l-GR" b="1" dirty="0" smtClean="0"/>
              <a:t> </a:t>
            </a:r>
            <a:endParaRPr lang="el-GR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895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98136" t="15232" b="70899"/>
          <a:stretch/>
        </p:blipFill>
        <p:spPr>
          <a:xfrm>
            <a:off x="5004047" y="3428999"/>
            <a:ext cx="3963463" cy="648073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/>
        </p:nvPicPr>
        <p:blipFill rotWithShape="1">
          <a:blip r:embed="rId3"/>
          <a:srcRect l="98136" t="15232" b="70899"/>
          <a:stretch/>
        </p:blipFill>
        <p:spPr>
          <a:xfrm>
            <a:off x="1835697" y="3742432"/>
            <a:ext cx="324000" cy="216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5" y="6101804"/>
            <a:ext cx="1023827" cy="567556"/>
          </a:xfrm>
          <a:prstGeom prst="rect">
            <a:avLst/>
          </a:prstGeom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56897" y="260648"/>
            <a:ext cx="8878045" cy="570313"/>
          </a:xfrm>
        </p:spPr>
        <p:txBody>
          <a:bodyPr/>
          <a:lstStyle/>
          <a:p>
            <a:r>
              <a:rPr lang="el-GR" sz="3000" dirty="0" smtClean="0"/>
              <a:t>Μαρτυρίες στο </a:t>
            </a:r>
            <a:r>
              <a:rPr lang="en-US" sz="3000" dirty="0" smtClean="0"/>
              <a:t>#</a:t>
            </a:r>
            <a:r>
              <a:rPr lang="en-US" sz="3000" dirty="0" err="1" smtClean="0"/>
              <a:t>MeNow_MeToo</a:t>
            </a:r>
            <a:endParaRPr lang="el-GR" sz="3000" dirty="0"/>
          </a:p>
        </p:txBody>
      </p:sp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19774221"/>
              </p:ext>
            </p:extLst>
          </p:nvPr>
        </p:nvGraphicFramePr>
        <p:xfrm>
          <a:off x="1997697" y="1243228"/>
          <a:ext cx="6974201" cy="50196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Content Placeholder 3"/>
          <p:cNvSpPr txBox="1">
            <a:spLocks/>
          </p:cNvSpPr>
          <p:nvPr/>
        </p:nvSpPr>
        <p:spPr bwMode="auto">
          <a:xfrm>
            <a:off x="-49137" y="5589240"/>
            <a:ext cx="7894805" cy="3354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76213" indent="-176213" algn="l" rtl="0" fontAlgn="base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196850" algn="l" rtl="0" fontAlgn="base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28650" indent="-134938" algn="l" rtl="0" fontAlgn="base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96938" indent="-230188" algn="l" rtl="0" fontAlgn="base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73150" indent="-133350" algn="l" rtl="0" fontAlgn="base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  <a:lumOff val="50000"/>
                </a:schemeClr>
              </a:buClr>
              <a:buFont typeface="Arial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l-GR" sz="1500" i="1" dirty="0"/>
              <a:t>Σε 11 περιπτώσεις (7,3%) υπάρχουν πολλαπλοί δράστες που ανήκουν σε διαφορετικά πλαίσια ή ο ίδιος δράστης σχετίζεται με περισσότερα του ενός </a:t>
            </a:r>
          </a:p>
        </p:txBody>
      </p:sp>
      <p:sp>
        <p:nvSpPr>
          <p:cNvPr id="2" name="Rectangle 1"/>
          <p:cNvSpPr/>
          <p:nvPr/>
        </p:nvSpPr>
        <p:spPr>
          <a:xfrm>
            <a:off x="6458" y="1908960"/>
            <a:ext cx="190124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</a:pPr>
            <a:r>
              <a:rPr lang="el-GR" sz="1500" i="1" dirty="0">
                <a:latin typeface="+mn-lt"/>
                <a:cs typeface="+mn-cs"/>
              </a:rPr>
              <a:t>73 </a:t>
            </a:r>
            <a:r>
              <a:rPr lang="el-GR" sz="1500" i="1" dirty="0" smtClean="0">
                <a:latin typeface="+mn-lt"/>
                <a:cs typeface="+mn-cs"/>
              </a:rPr>
              <a:t>προσδιορίζονται </a:t>
            </a:r>
            <a:r>
              <a:rPr lang="el-GR" sz="1500" i="1" dirty="0">
                <a:latin typeface="+mn-lt"/>
                <a:cs typeface="+mn-cs"/>
              </a:rPr>
              <a:t>(τα υπόλοιπα είναι οικογένεια, δρόμος </a:t>
            </a:r>
            <a:r>
              <a:rPr lang="el-GR" sz="1500" i="1" dirty="0" err="1">
                <a:latin typeface="+mn-lt"/>
                <a:cs typeface="+mn-cs"/>
              </a:rPr>
              <a:t>κλπ</a:t>
            </a:r>
            <a:r>
              <a:rPr lang="el-GR" sz="1500" i="1" dirty="0">
                <a:latin typeface="+mn-lt"/>
                <a:cs typeface="+mn-cs"/>
              </a:rPr>
              <a:t>)   </a:t>
            </a:r>
          </a:p>
          <a:p>
            <a:pPr marL="176213" indent="-176213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 charset="0"/>
              <a:buChar char="•"/>
            </a:pPr>
            <a:r>
              <a:rPr lang="el-GR" sz="1500" i="1" dirty="0">
                <a:latin typeface="+mn-lt"/>
                <a:cs typeface="+mn-cs"/>
              </a:rPr>
              <a:t>34,2% (25) αναφέρονται ονομαστικά</a:t>
            </a:r>
          </a:p>
          <a:p>
            <a:pPr marL="176213" indent="-176213">
              <a:spcBef>
                <a:spcPts val="0"/>
              </a:spcBef>
              <a:buClr>
                <a:schemeClr val="tx1">
                  <a:lumMod val="50000"/>
                  <a:lumOff val="50000"/>
                </a:schemeClr>
              </a:buClr>
              <a:buFont typeface="Arial" charset="0"/>
              <a:buChar char="•"/>
            </a:pPr>
            <a:r>
              <a:rPr lang="el-GR" sz="1500" i="1" dirty="0">
                <a:latin typeface="+mn-lt"/>
                <a:cs typeface="+mn-cs"/>
              </a:rPr>
              <a:t>45,2% (33) αναφέρονται πληροφορίες αλλά είναι ελλιπείς για ταυτοποίηση </a:t>
            </a:r>
          </a:p>
        </p:txBody>
      </p:sp>
    </p:spTree>
    <p:extLst>
      <p:ext uri="{BB962C8B-B14F-4D97-AF65-F5344CB8AC3E}">
        <p14:creationId xmlns:p14="http://schemas.microsoft.com/office/powerpoint/2010/main" val="2471718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P spid="9" grpId="0" uiExpand="1" build="p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/>
        </p:nvPicPr>
        <p:blipFill rotWithShape="1">
          <a:blip r:embed="rId3"/>
          <a:srcRect l="98136" t="15232" b="70899"/>
          <a:stretch/>
        </p:blipFill>
        <p:spPr>
          <a:xfrm>
            <a:off x="1835697" y="3742432"/>
            <a:ext cx="324000" cy="216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5" y="6101804"/>
            <a:ext cx="1023827" cy="567556"/>
          </a:xfrm>
          <a:prstGeom prst="rect">
            <a:avLst/>
          </a:prstGeom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56897" y="260648"/>
            <a:ext cx="8878045" cy="570313"/>
          </a:xfrm>
        </p:spPr>
        <p:txBody>
          <a:bodyPr/>
          <a:lstStyle/>
          <a:p>
            <a:r>
              <a:rPr lang="el-GR" sz="3000" dirty="0" smtClean="0"/>
              <a:t>Πλαίσια συμβάντων κακοποίησης/παρενόχλησης</a:t>
            </a:r>
            <a:endParaRPr lang="el-GR" sz="3000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3543559"/>
              </p:ext>
            </p:extLst>
          </p:nvPr>
        </p:nvGraphicFramePr>
        <p:xfrm>
          <a:off x="251396" y="1350816"/>
          <a:ext cx="3672532" cy="473813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440815">
                  <a:extLst>
                    <a:ext uri="{9D8B030D-6E8A-4147-A177-3AD203B41FA5}">
                      <a16:colId xmlns:a16="http://schemas.microsoft.com/office/drawing/2014/main" val="2771770647"/>
                    </a:ext>
                  </a:extLst>
                </a:gridCol>
                <a:gridCol w="3231717">
                  <a:extLst>
                    <a:ext uri="{9D8B030D-6E8A-4147-A177-3AD203B41FA5}">
                      <a16:colId xmlns:a16="http://schemas.microsoft.com/office/drawing/2014/main" val="3931291951"/>
                    </a:ext>
                  </a:extLst>
                </a:gridCol>
              </a:tblGrid>
              <a:tr h="290616">
                <a:tc rowSpan="14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bg1"/>
                          </a:solidFill>
                        </a:rPr>
                        <a:t>Εκπαίδευση</a:t>
                      </a:r>
                      <a:endParaRPr lang="el-GR" sz="18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54ο Δημοτικό Σχολείο Πατρών</a:t>
                      </a:r>
                      <a:endParaRPr lang="el-G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8909837"/>
                  </a:ext>
                </a:extLst>
              </a:tr>
              <a:tr h="290616">
                <a:tc vMerge="1"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0" dirty="0" smtClean="0"/>
                        <a:t>48</a:t>
                      </a:r>
                      <a:r>
                        <a:rPr lang="el-GR" sz="1400" b="0" baseline="30000" dirty="0" smtClean="0"/>
                        <a:t>ο</a:t>
                      </a:r>
                      <a:r>
                        <a:rPr lang="el-GR" sz="1400" b="0" dirty="0" smtClean="0"/>
                        <a:t> Δημοτικό Σχολείο Αθηνών</a:t>
                      </a:r>
                      <a:endParaRPr lang="el-GR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110192"/>
                  </a:ext>
                </a:extLst>
              </a:tr>
              <a:tr h="290616">
                <a:tc vMerge="1"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0" dirty="0" smtClean="0"/>
                        <a:t>Δημοτικό Χαριλάου Θεσσαλονίκης</a:t>
                      </a:r>
                      <a:endParaRPr lang="el-GR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004170"/>
                  </a:ext>
                </a:extLst>
              </a:tr>
              <a:tr h="290616">
                <a:tc vMerge="1"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0" dirty="0" smtClean="0"/>
                        <a:t>4</a:t>
                      </a:r>
                      <a:r>
                        <a:rPr lang="el-GR" sz="1400" b="0" baseline="30000" dirty="0" smtClean="0"/>
                        <a:t>ο</a:t>
                      </a:r>
                      <a:r>
                        <a:rPr lang="el-GR" sz="1400" b="0" dirty="0" smtClean="0"/>
                        <a:t> Δημοτικό Σταυρούπολης Θεσσαλονίκη </a:t>
                      </a:r>
                      <a:endParaRPr lang="el-GR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72173"/>
                  </a:ext>
                </a:extLst>
              </a:tr>
              <a:tr h="290616">
                <a:tc vMerge="1"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l-GR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Γυμνάσιο Πολυγύρου Χαλκιδικής</a:t>
                      </a:r>
                      <a:endParaRPr lang="el-GR" sz="14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447083"/>
                  </a:ext>
                </a:extLst>
              </a:tr>
              <a:tr h="290616">
                <a:tc vMerge="1"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0" dirty="0" smtClean="0"/>
                        <a:t>3</a:t>
                      </a:r>
                      <a:r>
                        <a:rPr lang="el-GR" sz="1400" b="0" baseline="30000" dirty="0" smtClean="0"/>
                        <a:t>ο</a:t>
                      </a:r>
                      <a:r>
                        <a:rPr lang="el-GR" sz="1400" b="0" dirty="0" smtClean="0"/>
                        <a:t> Αθλητικό Γυμνάσιο Χαλκίδας</a:t>
                      </a:r>
                      <a:endParaRPr lang="el-GR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775725"/>
                  </a:ext>
                </a:extLst>
              </a:tr>
              <a:tr h="290616">
                <a:tc vMerge="1"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0" dirty="0" smtClean="0"/>
                        <a:t>1</a:t>
                      </a:r>
                      <a:r>
                        <a:rPr lang="el-GR" sz="1400" b="0" baseline="30000" dirty="0" smtClean="0"/>
                        <a:t>ο</a:t>
                      </a:r>
                      <a:r>
                        <a:rPr lang="el-GR" sz="1400" b="0" dirty="0" smtClean="0"/>
                        <a:t> Λύκειο Διονύσου Αττικής</a:t>
                      </a:r>
                      <a:endParaRPr lang="el-GR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6760804"/>
                  </a:ext>
                </a:extLst>
              </a:tr>
              <a:tr h="290616">
                <a:tc vMerge="1"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2</a:t>
                      </a:r>
                      <a:r>
                        <a:rPr lang="el-GR" sz="1400" baseline="30000" dirty="0" smtClean="0"/>
                        <a:t>ο</a:t>
                      </a:r>
                      <a:r>
                        <a:rPr lang="el-GR" sz="1400" dirty="0" smtClean="0"/>
                        <a:t> ΓΕΛ Ελευθερίου Κορδελιού</a:t>
                      </a:r>
                      <a:endParaRPr lang="el-GR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841112"/>
                  </a:ext>
                </a:extLst>
              </a:tr>
              <a:tr h="290616">
                <a:tc vMerge="1"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dirty="0" smtClean="0"/>
                        <a:t>Ωδείο Αθηνών</a:t>
                      </a:r>
                      <a:endParaRPr lang="el-GR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742117"/>
                  </a:ext>
                </a:extLst>
              </a:tr>
              <a:tr h="290616">
                <a:tc vMerge="1"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0" dirty="0" smtClean="0"/>
                        <a:t>ΙΕΚ ΑΚΤΟ / </a:t>
                      </a:r>
                      <a:r>
                        <a:rPr lang="en-US" sz="1400" b="0" dirty="0" err="1" smtClean="0"/>
                        <a:t>Akto</a:t>
                      </a:r>
                      <a:r>
                        <a:rPr lang="en-US" sz="1400" b="0" dirty="0" smtClean="0"/>
                        <a:t> college </a:t>
                      </a:r>
                      <a:endParaRPr lang="el-GR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5689771"/>
                  </a:ext>
                </a:extLst>
              </a:tr>
              <a:tr h="290616">
                <a:tc vMerge="1"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0" dirty="0" smtClean="0"/>
                        <a:t>Νομικό Τμήμα Νομικής Σχολής Πανεπιστημίου Αθηνών</a:t>
                      </a:r>
                      <a:endParaRPr lang="el-GR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5186037"/>
                  </a:ext>
                </a:extLst>
              </a:tr>
              <a:tr h="312224">
                <a:tc vMerge="1">
                  <a:txBody>
                    <a:bodyPr/>
                    <a:lstStyle/>
                    <a:p>
                      <a:pPr algn="ctr"/>
                      <a:endParaRPr lang="el-GR" sz="18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1400" b="0" dirty="0" smtClean="0"/>
                        <a:t>Πανεπιστήμιο Κρήτης - Τμήμα Φυσικής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858127"/>
                  </a:ext>
                </a:extLst>
              </a:tr>
              <a:tr h="341586">
                <a:tc vMerge="1">
                  <a:txBody>
                    <a:bodyPr/>
                    <a:lstStyle/>
                    <a:p>
                      <a:pPr algn="ctr"/>
                      <a:endParaRPr lang="el-GR" sz="18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b="0" dirty="0" smtClean="0">
                          <a:solidFill>
                            <a:schemeClr val="tx1"/>
                          </a:solidFill>
                        </a:rPr>
                        <a:t>Παν/</a:t>
                      </a:r>
                      <a:r>
                        <a:rPr lang="el-GR" sz="1400" b="0" dirty="0" err="1" smtClean="0">
                          <a:solidFill>
                            <a:schemeClr val="tx1"/>
                          </a:solidFill>
                        </a:rPr>
                        <a:t>μιο</a:t>
                      </a:r>
                      <a:r>
                        <a:rPr lang="el-GR" sz="1400" b="0" dirty="0" smtClean="0">
                          <a:solidFill>
                            <a:schemeClr val="tx1"/>
                          </a:solidFill>
                        </a:rPr>
                        <a:t> Κρήτης, Τμήμα Ψυχολογίας </a:t>
                      </a:r>
                      <a:endParaRPr lang="el-GR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0121577"/>
                  </a:ext>
                </a:extLst>
              </a:tr>
              <a:tr h="494047">
                <a:tc vMerge="1">
                  <a:txBody>
                    <a:bodyPr/>
                    <a:lstStyle/>
                    <a:p>
                      <a:pPr algn="ctr"/>
                      <a:endParaRPr lang="el-GR" sz="18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b="0" dirty="0" smtClean="0"/>
                        <a:t>Εκπαιδευτικοί</a:t>
                      </a:r>
                      <a:r>
                        <a:rPr lang="el-GR" sz="1400" b="0" baseline="0" dirty="0" smtClean="0"/>
                        <a:t> σε ιδιαίτερα μαθήματα και φροντιστήρια</a:t>
                      </a:r>
                      <a:endParaRPr lang="el-GR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0143210"/>
                  </a:ext>
                </a:extLst>
              </a:tr>
            </a:tbl>
          </a:graphicData>
        </a:graphic>
      </p:graphicFrame>
      <p:graphicFrame>
        <p:nvGraphicFramePr>
          <p:cNvPr id="14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4405822"/>
              </p:ext>
            </p:extLst>
          </p:nvPr>
        </p:nvGraphicFramePr>
        <p:xfrm>
          <a:off x="4541916" y="1350816"/>
          <a:ext cx="4206548" cy="163068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04913">
                  <a:extLst>
                    <a:ext uri="{9D8B030D-6E8A-4147-A177-3AD203B41FA5}">
                      <a16:colId xmlns:a16="http://schemas.microsoft.com/office/drawing/2014/main" val="2771770647"/>
                    </a:ext>
                  </a:extLst>
                </a:gridCol>
                <a:gridCol w="3701635">
                  <a:extLst>
                    <a:ext uri="{9D8B030D-6E8A-4147-A177-3AD203B41FA5}">
                      <a16:colId xmlns:a16="http://schemas.microsoft.com/office/drawing/2014/main" val="3931291951"/>
                    </a:ext>
                  </a:extLst>
                </a:gridCol>
              </a:tblGrid>
              <a:tr h="370840">
                <a:tc rowSpan="4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bg1"/>
                          </a:solidFill>
                        </a:rPr>
                        <a:t>Υγεία</a:t>
                      </a:r>
                      <a:endParaRPr lang="el-GR" sz="18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b="0" dirty="0" smtClean="0">
                          <a:solidFill>
                            <a:schemeClr val="tx1"/>
                          </a:solidFill>
                        </a:rPr>
                        <a:t>Λαϊκό Νοσοκομείο (ορθοπεδικός σε εφημερία) </a:t>
                      </a:r>
                      <a:endParaRPr lang="el-G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89098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0" dirty="0" smtClean="0"/>
                        <a:t>Αρεταίειο Νοσοκομείο - Τμήμα Παιδικής και Εφηβικής Γυναικολογίας </a:t>
                      </a:r>
                      <a:endParaRPr lang="el-GR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11019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0" dirty="0" smtClean="0"/>
                        <a:t>Ιδιωτική Κλινική Ρέα</a:t>
                      </a:r>
                      <a:endParaRPr lang="el-GR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00417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0" dirty="0" smtClean="0"/>
                        <a:t>Ιδιωτικά ιατρεία (που φέρουν όνομα ιατρού)</a:t>
                      </a:r>
                      <a:endParaRPr lang="el-GR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721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996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98136" t="15232" b="70899"/>
          <a:stretch/>
        </p:blipFill>
        <p:spPr>
          <a:xfrm>
            <a:off x="5004047" y="3428999"/>
            <a:ext cx="3963463" cy="648073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/>
        </p:nvPicPr>
        <p:blipFill rotWithShape="1">
          <a:blip r:embed="rId3"/>
          <a:srcRect l="98136" t="15232" b="70899"/>
          <a:stretch/>
        </p:blipFill>
        <p:spPr>
          <a:xfrm>
            <a:off x="1835697" y="3742432"/>
            <a:ext cx="324000" cy="216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5" y="6101804"/>
            <a:ext cx="1023827" cy="567556"/>
          </a:xfrm>
          <a:prstGeom prst="rect">
            <a:avLst/>
          </a:prstGeom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56897" y="260648"/>
            <a:ext cx="8878045" cy="570313"/>
          </a:xfrm>
        </p:spPr>
        <p:txBody>
          <a:bodyPr/>
          <a:lstStyle/>
          <a:p>
            <a:r>
              <a:rPr lang="el-GR" sz="3000" dirty="0" smtClean="0"/>
              <a:t>Πλαίσια συμβάντων κακοποίησης/παρενόχλησης</a:t>
            </a:r>
            <a:endParaRPr lang="el-GR" sz="3000" dirty="0"/>
          </a:p>
        </p:txBody>
      </p:sp>
      <p:graphicFrame>
        <p:nvGraphicFramePr>
          <p:cNvPr id="3" name="Content Placehold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7800280"/>
              </p:ext>
            </p:extLst>
          </p:nvPr>
        </p:nvGraphicFramePr>
        <p:xfrm>
          <a:off x="229752" y="1491456"/>
          <a:ext cx="4178010" cy="19507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01488">
                  <a:extLst>
                    <a:ext uri="{9D8B030D-6E8A-4147-A177-3AD203B41FA5}">
                      <a16:colId xmlns:a16="http://schemas.microsoft.com/office/drawing/2014/main" val="2771770647"/>
                    </a:ext>
                  </a:extLst>
                </a:gridCol>
                <a:gridCol w="3676522">
                  <a:extLst>
                    <a:ext uri="{9D8B030D-6E8A-4147-A177-3AD203B41FA5}">
                      <a16:colId xmlns:a16="http://schemas.microsoft.com/office/drawing/2014/main" val="3931291951"/>
                    </a:ext>
                  </a:extLst>
                </a:gridCol>
              </a:tblGrid>
              <a:tr h="287933">
                <a:tc rowSpan="5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bg1"/>
                          </a:solidFill>
                        </a:rPr>
                        <a:t>Εργασία</a:t>
                      </a:r>
                      <a:endParaRPr lang="el-GR" sz="18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b="0" dirty="0" smtClean="0">
                          <a:solidFill>
                            <a:schemeClr val="tx1"/>
                          </a:solidFill>
                        </a:rPr>
                        <a:t>ΦΡΟΝΤΙΣΤΗΡΙΟ ΜΕΣΗΣ ΕΚΠΑΙΔΕΥΣΗΣ - "ΔΙΑΚΡΟΤΗΜΑ ΑΜΦΙΑΛΗΣ" </a:t>
                      </a:r>
                      <a:endParaRPr lang="el-G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8909837"/>
                  </a:ext>
                </a:extLst>
              </a:tr>
              <a:tr h="277133">
                <a:tc vMerge="1"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0" dirty="0" smtClean="0"/>
                        <a:t>ΕΟΔΥ </a:t>
                      </a:r>
                      <a:endParaRPr lang="el-GR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110192"/>
                  </a:ext>
                </a:extLst>
              </a:tr>
              <a:tr h="266333">
                <a:tc vMerge="1"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0" dirty="0" smtClean="0"/>
                        <a:t>Ελληνική Στατιστική Αρχή </a:t>
                      </a:r>
                      <a:endParaRPr lang="el-GR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004170"/>
                  </a:ext>
                </a:extLst>
              </a:tr>
              <a:tr h="255533">
                <a:tc vMerge="1"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0" dirty="0" smtClean="0"/>
                        <a:t>Γυναικολογική Μαιευτική κλινική ΕΛΕΥΘΩ Καβάλας </a:t>
                      </a:r>
                      <a:endParaRPr lang="el-GR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72173"/>
                  </a:ext>
                </a:extLst>
              </a:tr>
              <a:tr h="255533">
                <a:tc vMerge="1">
                  <a:txBody>
                    <a:bodyPr/>
                    <a:lstStyle/>
                    <a:p>
                      <a:pPr algn="ctr"/>
                      <a:endParaRPr lang="el-GR" sz="18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b="0" dirty="0" smtClean="0"/>
                        <a:t>Ατομικές επιχειρήσεις (που φέρουν όνομα)</a:t>
                      </a:r>
                      <a:endParaRPr lang="el-GR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5762065"/>
                  </a:ext>
                </a:extLst>
              </a:tr>
            </a:tbl>
          </a:graphicData>
        </a:graphic>
      </p:graphicFrame>
      <p:graphicFrame>
        <p:nvGraphicFramePr>
          <p:cNvPr id="14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2501017"/>
              </p:ext>
            </p:extLst>
          </p:nvPr>
        </p:nvGraphicFramePr>
        <p:xfrm>
          <a:off x="222858" y="3616816"/>
          <a:ext cx="4206548" cy="14071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04913">
                  <a:extLst>
                    <a:ext uri="{9D8B030D-6E8A-4147-A177-3AD203B41FA5}">
                      <a16:colId xmlns:a16="http://schemas.microsoft.com/office/drawing/2014/main" val="2771770647"/>
                    </a:ext>
                  </a:extLst>
                </a:gridCol>
                <a:gridCol w="3701635">
                  <a:extLst>
                    <a:ext uri="{9D8B030D-6E8A-4147-A177-3AD203B41FA5}">
                      <a16:colId xmlns:a16="http://schemas.microsoft.com/office/drawing/2014/main" val="3931291951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bg1"/>
                          </a:solidFill>
                        </a:rPr>
                        <a:t>Άθληση</a:t>
                      </a:r>
                      <a:endParaRPr lang="el-GR" sz="18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b="0" dirty="0" smtClean="0">
                          <a:solidFill>
                            <a:schemeClr val="tx1"/>
                          </a:solidFill>
                        </a:rPr>
                        <a:t>Αθλητικό σωματείο σύλλογος "ΕΙΡΗΝΗ ΠΕΡΙΣΤΕΡΙΟΥ" </a:t>
                      </a:r>
                      <a:endParaRPr lang="el-G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890983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0" dirty="0" smtClean="0"/>
                        <a:t>Εθνική ομάδα της Ενόργανης Γυμναστικής (Άγιος Κοσμάς) </a:t>
                      </a:r>
                      <a:endParaRPr lang="el-GR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11019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algn="ctr"/>
                      <a:endParaRPr lang="el-GR" sz="18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b="0" dirty="0" smtClean="0"/>
                        <a:t>Ελληνική Ιστιοπλοϊκή</a:t>
                      </a:r>
                      <a:r>
                        <a:rPr lang="el-GR" sz="1400" b="0" baseline="0" dirty="0" smtClean="0"/>
                        <a:t> Ομοσπονδία</a:t>
                      </a:r>
                      <a:endParaRPr lang="el-GR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3954018"/>
                  </a:ext>
                </a:extLst>
              </a:tr>
            </a:tbl>
          </a:graphicData>
        </a:graphic>
      </p:graphicFrame>
      <p:graphicFrame>
        <p:nvGraphicFramePr>
          <p:cNvPr id="8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8339877"/>
              </p:ext>
            </p:extLst>
          </p:nvPr>
        </p:nvGraphicFramePr>
        <p:xfrm>
          <a:off x="4595919" y="1491456"/>
          <a:ext cx="4178010" cy="143256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01488">
                  <a:extLst>
                    <a:ext uri="{9D8B030D-6E8A-4147-A177-3AD203B41FA5}">
                      <a16:colId xmlns:a16="http://schemas.microsoft.com/office/drawing/2014/main" val="2771770647"/>
                    </a:ext>
                  </a:extLst>
                </a:gridCol>
                <a:gridCol w="3676522">
                  <a:extLst>
                    <a:ext uri="{9D8B030D-6E8A-4147-A177-3AD203B41FA5}">
                      <a16:colId xmlns:a16="http://schemas.microsoft.com/office/drawing/2014/main" val="3931291951"/>
                    </a:ext>
                  </a:extLst>
                </a:gridCol>
              </a:tblGrid>
              <a:tr h="287933">
                <a:tc rowSpan="4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bg1"/>
                          </a:solidFill>
                        </a:rPr>
                        <a:t>Διασκέδαση</a:t>
                      </a:r>
                      <a:endParaRPr lang="el-GR" sz="18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b="0" dirty="0" smtClean="0">
                          <a:solidFill>
                            <a:schemeClr val="tx1"/>
                          </a:solidFill>
                        </a:rPr>
                        <a:t>Κυλικείο στην Παιδική Χαρά στο Κάτω Χαλάνδρι Αττικής </a:t>
                      </a:r>
                      <a:endParaRPr lang="el-G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8909837"/>
                  </a:ext>
                </a:extLst>
              </a:tr>
              <a:tr h="277133">
                <a:tc vMerge="1"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0" dirty="0" smtClean="0"/>
                        <a:t>Γυμναστήριο στο Πολύδροσο Χαλανδρίου</a:t>
                      </a:r>
                      <a:endParaRPr lang="el-GR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110192"/>
                  </a:ext>
                </a:extLst>
              </a:tr>
              <a:tr h="266333">
                <a:tc vMerge="1"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0" dirty="0" smtClean="0"/>
                        <a:t>Κατασκήνωση Ελαιώνες </a:t>
                      </a:r>
                      <a:endParaRPr lang="el-GR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004170"/>
                  </a:ext>
                </a:extLst>
              </a:tr>
              <a:tr h="255533">
                <a:tc vMerge="1"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0" dirty="0" smtClean="0"/>
                        <a:t>Συνέδριο θεάτρου στους Δελφούς </a:t>
                      </a:r>
                      <a:endParaRPr lang="el-GR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72173"/>
                  </a:ext>
                </a:extLst>
              </a:tr>
            </a:tbl>
          </a:graphicData>
        </a:graphic>
      </p:graphicFrame>
      <p:graphicFrame>
        <p:nvGraphicFramePr>
          <p:cNvPr id="9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4468756"/>
              </p:ext>
            </p:extLst>
          </p:nvPr>
        </p:nvGraphicFramePr>
        <p:xfrm>
          <a:off x="4595919" y="3060078"/>
          <a:ext cx="4178010" cy="2255520"/>
        </p:xfrm>
        <a:graphic>
          <a:graphicData uri="http://schemas.openxmlformats.org/drawingml/2006/table">
            <a:tbl>
              <a:tblPr firstRow="1" bandRow="1">
                <a:tableStyleId>{72833802-FEF1-4C79-8D5D-14CF1EAF98D9}</a:tableStyleId>
              </a:tblPr>
              <a:tblGrid>
                <a:gridCol w="501488">
                  <a:extLst>
                    <a:ext uri="{9D8B030D-6E8A-4147-A177-3AD203B41FA5}">
                      <a16:colId xmlns:a16="http://schemas.microsoft.com/office/drawing/2014/main" val="2771770647"/>
                    </a:ext>
                  </a:extLst>
                </a:gridCol>
                <a:gridCol w="3676522">
                  <a:extLst>
                    <a:ext uri="{9D8B030D-6E8A-4147-A177-3AD203B41FA5}">
                      <a16:colId xmlns:a16="http://schemas.microsoft.com/office/drawing/2014/main" val="3931291951"/>
                    </a:ext>
                  </a:extLst>
                </a:gridCol>
              </a:tblGrid>
              <a:tr h="287933">
                <a:tc rowSpan="6">
                  <a:txBody>
                    <a:bodyPr/>
                    <a:lstStyle/>
                    <a:p>
                      <a:pPr algn="ctr"/>
                      <a:r>
                        <a:rPr lang="el-GR" sz="1800" dirty="0" smtClean="0">
                          <a:solidFill>
                            <a:schemeClr val="bg1"/>
                          </a:solidFill>
                        </a:rPr>
                        <a:t>Λήψη υπηρεσιών κ.ά.</a:t>
                      </a:r>
                      <a:endParaRPr lang="el-GR" sz="18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b="0" dirty="0" smtClean="0">
                          <a:solidFill>
                            <a:schemeClr val="tx1"/>
                          </a:solidFill>
                        </a:rPr>
                        <a:t>Μετρό </a:t>
                      </a:r>
                      <a:endParaRPr lang="el-G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88909837"/>
                  </a:ext>
                </a:extLst>
              </a:tr>
              <a:tr h="277133">
                <a:tc vMerge="1"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0" dirty="0" smtClean="0"/>
                        <a:t>Ιερείς</a:t>
                      </a:r>
                      <a:endParaRPr lang="el-GR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110192"/>
                  </a:ext>
                </a:extLst>
              </a:tr>
              <a:tr h="266333">
                <a:tc vMerge="1"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0" dirty="0" smtClean="0"/>
                        <a:t>Λεωφορείο 140 (Πολύγωνο - Γλυφάδα)</a:t>
                      </a:r>
                      <a:endParaRPr lang="el-GR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004170"/>
                  </a:ext>
                </a:extLst>
              </a:tr>
              <a:tr h="255533">
                <a:tc vMerge="1">
                  <a:txBody>
                    <a:bodyPr/>
                    <a:lstStyle/>
                    <a:p>
                      <a:endParaRPr lang="el-GR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1400" b="0" dirty="0" smtClean="0"/>
                        <a:t>Λεωφορείο 230</a:t>
                      </a:r>
                      <a:endParaRPr lang="el-GR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72173"/>
                  </a:ext>
                </a:extLst>
              </a:tr>
              <a:tr h="255533">
                <a:tc vMerge="1">
                  <a:txBody>
                    <a:bodyPr/>
                    <a:lstStyle/>
                    <a:p>
                      <a:pPr algn="ctr"/>
                      <a:endParaRPr lang="el-GR" sz="18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b="0" dirty="0" smtClean="0"/>
                        <a:t>Εργαστήρι αγιογραφίας Μητροπόλεως Ναυπλίου, ιερά μόνη Ευαγγελίστριας και εκκλησία οικισμού </a:t>
                      </a:r>
                      <a:r>
                        <a:rPr lang="el-GR" sz="1400" b="0" dirty="0" err="1" smtClean="0"/>
                        <a:t>Γκάτζιας</a:t>
                      </a:r>
                      <a:r>
                        <a:rPr lang="el-GR" sz="1400" b="0" dirty="0" smtClean="0"/>
                        <a:t> </a:t>
                      </a:r>
                      <a:endParaRPr lang="el-GR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938062"/>
                  </a:ext>
                </a:extLst>
              </a:tr>
              <a:tr h="255533">
                <a:tc vMerge="1">
                  <a:txBody>
                    <a:bodyPr/>
                    <a:lstStyle/>
                    <a:p>
                      <a:pPr algn="ctr"/>
                      <a:endParaRPr lang="el-GR" sz="1800" dirty="0">
                        <a:solidFill>
                          <a:schemeClr val="bg1"/>
                        </a:solidFill>
                      </a:endParaRPr>
                    </a:p>
                  </a:txBody>
                  <a:tcPr vert="vert27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l-GR" sz="1400" b="0" dirty="0" smtClean="0"/>
                        <a:t>Σύλλογος Πολεμικών Τεχνών στην Κύπρο </a:t>
                      </a:r>
                      <a:endParaRPr lang="el-GR" sz="1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755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089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98136" t="15232" b="70899"/>
          <a:stretch/>
        </p:blipFill>
        <p:spPr>
          <a:xfrm>
            <a:off x="5004047" y="3428999"/>
            <a:ext cx="3963463" cy="648073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/>
        </p:nvPicPr>
        <p:blipFill rotWithShape="1">
          <a:blip r:embed="rId3"/>
          <a:srcRect l="98136" t="15232" b="70899"/>
          <a:stretch/>
        </p:blipFill>
        <p:spPr>
          <a:xfrm>
            <a:off x="1835697" y="3742432"/>
            <a:ext cx="324000" cy="216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5" y="6101804"/>
            <a:ext cx="1023827" cy="567556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199703" y="1484784"/>
            <a:ext cx="8496944" cy="4457700"/>
          </a:xfrm>
        </p:spPr>
        <p:txBody>
          <a:bodyPr>
            <a:noAutofit/>
          </a:bodyPr>
          <a:lstStyle/>
          <a:p>
            <a:pPr marL="449263" indent="-449263">
              <a:spcBef>
                <a:spcPts val="300"/>
              </a:spcBef>
              <a:buClr>
                <a:srgbClr val="A50021"/>
              </a:buClr>
              <a:buSzPct val="80000"/>
              <a:buFont typeface="Wingdings 3" panose="05040102010807070707" pitchFamily="18" charset="2"/>
              <a:buChar char=""/>
            </a:pPr>
            <a:r>
              <a:rPr lang="el-GR" sz="2400" dirty="0" smtClean="0"/>
              <a:t>Ευαισθητοποίηση</a:t>
            </a:r>
          </a:p>
          <a:p>
            <a:pPr marL="717550" lvl="1" indent="-449263">
              <a:spcBef>
                <a:spcPts val="300"/>
              </a:spcBef>
              <a:buClr>
                <a:srgbClr val="A50021"/>
              </a:buClr>
              <a:buSzPct val="80000"/>
              <a:buFont typeface="Wingdings 3" panose="05040102010807070707" pitchFamily="18" charset="2"/>
              <a:buChar char=""/>
            </a:pPr>
            <a:r>
              <a:rPr lang="el-GR" sz="1800" dirty="0" smtClean="0"/>
              <a:t>Οπτικοακουστικό </a:t>
            </a:r>
            <a:r>
              <a:rPr lang="el-GR" sz="1800" dirty="0"/>
              <a:t>υλικό με τη συμμετοχή </a:t>
            </a:r>
            <a:r>
              <a:rPr lang="el-GR" sz="1800" dirty="0" smtClean="0"/>
              <a:t>καλλιτεχνών και διοργάνωση καλλιτεχνικών/πολιτιστικών δράσεων </a:t>
            </a:r>
            <a:r>
              <a:rPr lang="en-US" sz="1800" dirty="0" smtClean="0"/>
              <a:t>(</a:t>
            </a:r>
            <a:r>
              <a:rPr lang="el-GR" sz="1800" dirty="0" smtClean="0"/>
              <a:t>π.χ. Μάρθα </a:t>
            </a:r>
            <a:r>
              <a:rPr lang="el-GR" sz="1800" dirty="0" err="1" smtClean="0"/>
              <a:t>Φριντζήλα</a:t>
            </a:r>
            <a:r>
              <a:rPr lang="el-GR" sz="1800" dirty="0" smtClean="0"/>
              <a:t>, Μαρία </a:t>
            </a:r>
            <a:r>
              <a:rPr lang="el-GR" sz="1800" dirty="0"/>
              <a:t>Παπαγεωργίου, </a:t>
            </a:r>
            <a:r>
              <a:rPr lang="el-GR" sz="1800" dirty="0" err="1" smtClean="0"/>
              <a:t>Τζωρτζίνα</a:t>
            </a:r>
            <a:r>
              <a:rPr lang="el-GR" sz="1800" dirty="0" smtClean="0"/>
              <a:t> </a:t>
            </a:r>
            <a:r>
              <a:rPr lang="el-GR" sz="1800" dirty="0" err="1" smtClean="0"/>
              <a:t>Κακουδάκη</a:t>
            </a:r>
            <a:r>
              <a:rPr lang="el-GR" sz="1800" dirty="0" smtClean="0"/>
              <a:t>, Καλλιόπη Παναγιωτίδου, Γιάννης Μαθές, Παναγιώτα </a:t>
            </a:r>
            <a:r>
              <a:rPr lang="el-GR" sz="1800" dirty="0" err="1" smtClean="0"/>
              <a:t>Βλαντή</a:t>
            </a:r>
            <a:r>
              <a:rPr lang="el-GR" sz="1800" dirty="0" smtClean="0"/>
              <a:t>)</a:t>
            </a:r>
            <a:endParaRPr lang="el-GR" sz="1400" dirty="0" smtClean="0"/>
          </a:p>
          <a:p>
            <a:pPr marL="717550" lvl="1" indent="-449263">
              <a:spcBef>
                <a:spcPts val="300"/>
              </a:spcBef>
              <a:buClr>
                <a:srgbClr val="A50021"/>
              </a:buClr>
              <a:buSzPct val="80000"/>
              <a:buFont typeface="Wingdings 3" panose="05040102010807070707" pitchFamily="18" charset="2"/>
              <a:buChar char=""/>
            </a:pPr>
            <a:r>
              <a:rPr lang="el-GR" sz="1800" dirty="0" smtClean="0"/>
              <a:t>Ημερίδες / διαλέξεις</a:t>
            </a:r>
          </a:p>
          <a:p>
            <a:pPr marL="449263" indent="-449263">
              <a:spcBef>
                <a:spcPts val="300"/>
              </a:spcBef>
              <a:buClr>
                <a:srgbClr val="A50021"/>
              </a:buClr>
              <a:buSzPct val="80000"/>
              <a:buFont typeface="Wingdings 3" panose="05040102010807070707" pitchFamily="18" charset="2"/>
              <a:buChar char=""/>
            </a:pPr>
            <a:r>
              <a:rPr lang="el-GR" sz="2400" dirty="0" smtClean="0"/>
              <a:t>Συνηγορία</a:t>
            </a:r>
          </a:p>
          <a:p>
            <a:pPr marL="717550" lvl="1" indent="-449263">
              <a:spcBef>
                <a:spcPts val="300"/>
              </a:spcBef>
              <a:buClr>
                <a:srgbClr val="A50021"/>
              </a:buClr>
              <a:buSzPct val="80000"/>
              <a:buFont typeface="Wingdings 3" panose="05040102010807070707" pitchFamily="18" charset="2"/>
              <a:buChar char=""/>
            </a:pPr>
            <a:r>
              <a:rPr lang="el-GR" sz="1800" dirty="0" smtClean="0"/>
              <a:t>Προώθηση προτάσεων </a:t>
            </a:r>
            <a:endParaRPr lang="el-GR" sz="1800" dirty="0"/>
          </a:p>
          <a:p>
            <a:pPr marL="449263" indent="-449263">
              <a:spcBef>
                <a:spcPts val="300"/>
              </a:spcBef>
              <a:buClr>
                <a:srgbClr val="A50021"/>
              </a:buClr>
              <a:buSzPct val="80000"/>
              <a:buFont typeface="Wingdings 3" panose="05040102010807070707" pitchFamily="18" charset="2"/>
              <a:buChar char=""/>
            </a:pPr>
            <a:r>
              <a:rPr lang="el-GR" sz="2400" dirty="0" smtClean="0"/>
              <a:t>Στήριξη επιζώντων ατόμων (π.χ. συμβουλευτική, κατευθύνσεις, συνοδευτικές υπηρεσίες, διασύνδεση)</a:t>
            </a:r>
          </a:p>
          <a:p>
            <a:pPr marL="449263" indent="-449263">
              <a:spcBef>
                <a:spcPts val="300"/>
              </a:spcBef>
              <a:buClr>
                <a:srgbClr val="A50021"/>
              </a:buClr>
              <a:buSzPct val="80000"/>
              <a:buFont typeface="Wingdings 3" panose="05040102010807070707" pitchFamily="18" charset="2"/>
              <a:buChar char=""/>
            </a:pPr>
            <a:r>
              <a:rPr lang="el-GR" sz="2400" dirty="0" smtClean="0"/>
              <a:t>Δίκτυο εθελοντών/-</a:t>
            </a:r>
            <a:r>
              <a:rPr lang="el-GR" sz="2400" dirty="0" err="1" smtClean="0"/>
              <a:t>ριών</a:t>
            </a:r>
            <a:r>
              <a:rPr lang="el-GR" sz="2400" dirty="0" smtClean="0"/>
              <a:t> </a:t>
            </a:r>
            <a:endParaRPr lang="el-GR" sz="2400" dirty="0"/>
          </a:p>
          <a:p>
            <a:pPr marL="449263" indent="-449263">
              <a:spcBef>
                <a:spcPts val="300"/>
              </a:spcBef>
              <a:buClr>
                <a:srgbClr val="A50021"/>
              </a:buClr>
              <a:buSzPct val="80000"/>
              <a:buFont typeface="Wingdings 3" panose="05040102010807070707" pitchFamily="18" charset="2"/>
              <a:buChar char=""/>
            </a:pPr>
            <a:endParaRPr lang="en-US" dirty="0"/>
          </a:p>
        </p:txBody>
      </p:sp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56897" y="404664"/>
            <a:ext cx="8878045" cy="570313"/>
          </a:xfrm>
        </p:spPr>
        <p:txBody>
          <a:bodyPr/>
          <a:lstStyle/>
          <a:p>
            <a:r>
              <a:rPr lang="el-GR" sz="3000" dirty="0" smtClean="0"/>
              <a:t>Δράσεις</a:t>
            </a:r>
            <a:endParaRPr lang="el-GR" sz="3000" dirty="0"/>
          </a:p>
        </p:txBody>
      </p:sp>
    </p:spTree>
    <p:extLst>
      <p:ext uri="{BB962C8B-B14F-4D97-AF65-F5344CB8AC3E}">
        <p14:creationId xmlns:p14="http://schemas.microsoft.com/office/powerpoint/2010/main" val="340162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>
            <a:hlinkClick r:id="rId2" action="ppaction://hlinkfile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63" y="1412875"/>
            <a:ext cx="8192912" cy="460851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6897" y="332656"/>
            <a:ext cx="8878045" cy="570313"/>
          </a:xfrm>
        </p:spPr>
        <p:txBody>
          <a:bodyPr/>
          <a:lstStyle/>
          <a:p>
            <a:r>
              <a:rPr lang="en-US" sz="3000" dirty="0" smtClean="0"/>
              <a:t>Spot  </a:t>
            </a:r>
            <a:r>
              <a:rPr lang="el-GR" sz="3000" dirty="0" smtClean="0"/>
              <a:t>#</a:t>
            </a:r>
            <a:r>
              <a:rPr lang="en-US" sz="3000" dirty="0" err="1"/>
              <a:t>MeNow_MeToo</a:t>
            </a:r>
            <a:endParaRPr lang="el-GR" sz="3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5" y="6101804"/>
            <a:ext cx="1023827" cy="56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12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6897" y="404664"/>
            <a:ext cx="8878045" cy="570313"/>
          </a:xfrm>
        </p:spPr>
        <p:txBody>
          <a:bodyPr/>
          <a:lstStyle/>
          <a:p>
            <a:r>
              <a:rPr lang="el-GR" sz="3000" dirty="0" smtClean="0"/>
              <a:t>#</a:t>
            </a:r>
            <a:r>
              <a:rPr lang="en-US" sz="3000" dirty="0" err="1" smtClean="0"/>
              <a:t>MeNow_MeToo</a:t>
            </a:r>
            <a:endParaRPr lang="el-GR" sz="3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772816"/>
            <a:ext cx="8580393" cy="3672408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683568" y="4509120"/>
            <a:ext cx="756084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5" y="6101804"/>
            <a:ext cx="1023827" cy="56755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716324" y="4733690"/>
            <a:ext cx="6984000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92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lum contrast="40000"/>
          </a:blip>
          <a:srcRect t="50855"/>
          <a:stretch/>
        </p:blipFill>
        <p:spPr>
          <a:xfrm>
            <a:off x="179512" y="3356992"/>
            <a:ext cx="8787999" cy="22963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98136" t="15232" b="70899"/>
          <a:stretch/>
        </p:blipFill>
        <p:spPr>
          <a:xfrm>
            <a:off x="5004047" y="3428999"/>
            <a:ext cx="3963463" cy="6480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07"/>
          <a:stretch/>
        </p:blipFill>
        <p:spPr>
          <a:xfrm>
            <a:off x="3779912" y="1883394"/>
            <a:ext cx="4737003" cy="10415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04" t="73758"/>
          <a:stretch/>
        </p:blipFill>
        <p:spPr>
          <a:xfrm>
            <a:off x="8529615" y="2278099"/>
            <a:ext cx="208261" cy="556740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/>
        </p:nvPicPr>
        <p:blipFill rotWithShape="1">
          <a:blip r:embed="rId2"/>
          <a:srcRect l="98136" t="15232" b="70899"/>
          <a:stretch/>
        </p:blipFill>
        <p:spPr>
          <a:xfrm>
            <a:off x="1835697" y="3611116"/>
            <a:ext cx="324000" cy="21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5" y="6101804"/>
            <a:ext cx="1023827" cy="567556"/>
          </a:xfrm>
          <a:prstGeom prst="rect">
            <a:avLst/>
          </a:prstGeom>
        </p:spPr>
      </p:pic>
      <p:sp>
        <p:nvSpPr>
          <p:cNvPr id="16" name="Title 2"/>
          <p:cNvSpPr txBox="1">
            <a:spLocks/>
          </p:cNvSpPr>
          <p:nvPr/>
        </p:nvSpPr>
        <p:spPr bwMode="auto">
          <a:xfrm>
            <a:off x="156897" y="404664"/>
            <a:ext cx="8878045" cy="57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en-US" sz="2800" b="1" kern="1200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000" smtClean="0"/>
              <a:t>#MeNow_MeToo</a:t>
            </a:r>
            <a:endParaRPr lang="en-US" sz="3000"/>
          </a:p>
        </p:txBody>
      </p:sp>
    </p:spTree>
    <p:extLst>
      <p:ext uri="{BB962C8B-B14F-4D97-AF65-F5344CB8AC3E}">
        <p14:creationId xmlns:p14="http://schemas.microsoft.com/office/powerpoint/2010/main" val="4284099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98136" t="15232" b="70899"/>
          <a:stretch/>
        </p:blipFill>
        <p:spPr>
          <a:xfrm>
            <a:off x="5004047" y="3428999"/>
            <a:ext cx="3963463" cy="648073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/>
        </p:nvPicPr>
        <p:blipFill rotWithShape="1">
          <a:blip r:embed="rId2"/>
          <a:srcRect l="98136" t="15232" b="70899"/>
          <a:stretch/>
        </p:blipFill>
        <p:spPr>
          <a:xfrm>
            <a:off x="1835697" y="3742432"/>
            <a:ext cx="324000" cy="216000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 rotWithShape="1">
          <a:blip r:embed="rId2"/>
          <a:srcRect l="98136" t="15232" b="70899"/>
          <a:stretch/>
        </p:blipFill>
        <p:spPr>
          <a:xfrm>
            <a:off x="-5681" y="896020"/>
            <a:ext cx="1862585" cy="432048"/>
          </a:xfrm>
          <a:prstGeom prst="rect">
            <a:avLst/>
          </a:prstGeom>
        </p:spPr>
      </p:pic>
      <p:pic>
        <p:nvPicPr>
          <p:cNvPr id="10" name="Picture 9"/>
          <p:cNvPicPr>
            <a:picLocks/>
          </p:cNvPicPr>
          <p:nvPr/>
        </p:nvPicPr>
        <p:blipFill rotWithShape="1">
          <a:blip r:embed="rId2"/>
          <a:srcRect l="98136" t="15232" b="70899"/>
          <a:stretch/>
        </p:blipFill>
        <p:spPr>
          <a:xfrm>
            <a:off x="7281415" y="1088551"/>
            <a:ext cx="1862585" cy="2395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3561" y="209"/>
            <a:ext cx="3767400" cy="24416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4"/>
          <a:srcRect l="10232" t="13601" r="20469" b="7300"/>
          <a:stretch/>
        </p:blipFill>
        <p:spPr>
          <a:xfrm>
            <a:off x="1403649" y="1988841"/>
            <a:ext cx="6264696" cy="4022220"/>
          </a:xfrm>
          <a:prstGeom prst="rect">
            <a:avLst/>
          </a:prstGeom>
        </p:spPr>
      </p:pic>
      <p:pic>
        <p:nvPicPr>
          <p:cNvPr id="22" name="Picture 21"/>
          <p:cNvPicPr>
            <a:picLocks/>
          </p:cNvPicPr>
          <p:nvPr/>
        </p:nvPicPr>
        <p:blipFill rotWithShape="1">
          <a:blip r:embed="rId2"/>
          <a:srcRect l="98136" t="15232" b="70899"/>
          <a:stretch/>
        </p:blipFill>
        <p:spPr>
          <a:xfrm>
            <a:off x="5123193" y="1088551"/>
            <a:ext cx="2158222" cy="25221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5" y="6101804"/>
            <a:ext cx="1023827" cy="56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263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l="98136" t="15232" b="70899"/>
          <a:stretch/>
        </p:blipFill>
        <p:spPr>
          <a:xfrm>
            <a:off x="5004047" y="3428999"/>
            <a:ext cx="3963463" cy="648073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/>
        </p:nvPicPr>
        <p:blipFill rotWithShape="1">
          <a:blip r:embed="rId2"/>
          <a:srcRect l="98136" t="15232" b="70899"/>
          <a:stretch/>
        </p:blipFill>
        <p:spPr>
          <a:xfrm>
            <a:off x="1835697" y="3742432"/>
            <a:ext cx="324000" cy="2160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 rotWithShape="1">
          <a:blip r:embed="rId2"/>
          <a:srcRect l="98136" t="15232" b="70899"/>
          <a:stretch/>
        </p:blipFill>
        <p:spPr>
          <a:xfrm>
            <a:off x="-1489" y="1101251"/>
            <a:ext cx="1621161" cy="226817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 rotWithShape="1">
          <a:blip r:embed="rId2"/>
          <a:srcRect l="98136" t="15232" b="70899"/>
          <a:stretch/>
        </p:blipFill>
        <p:spPr>
          <a:xfrm>
            <a:off x="6919103" y="1088551"/>
            <a:ext cx="2224897" cy="25793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501" y="4237456"/>
            <a:ext cx="5648325" cy="18954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226" y="1813008"/>
            <a:ext cx="5562600" cy="24669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/>
          <a:srcRect b="30001"/>
          <a:stretch/>
        </p:blipFill>
        <p:spPr>
          <a:xfrm>
            <a:off x="1489853" y="1124744"/>
            <a:ext cx="5429250" cy="7200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/>
          <a:srcRect l="10236" t="45499" r="21646" b="34410"/>
          <a:stretch/>
        </p:blipFill>
        <p:spPr>
          <a:xfrm>
            <a:off x="1237864" y="123685"/>
            <a:ext cx="6403507" cy="10624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5" y="6101804"/>
            <a:ext cx="1023827" cy="56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503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/>
          <a:srcRect l="98136" t="15232" b="70899"/>
          <a:stretch/>
        </p:blipFill>
        <p:spPr>
          <a:xfrm>
            <a:off x="5004047" y="3428999"/>
            <a:ext cx="3963463" cy="648073"/>
          </a:xfrm>
          <a:prstGeom prst="rect">
            <a:avLst/>
          </a:prstGeom>
        </p:spPr>
      </p:pic>
      <p:pic>
        <p:nvPicPr>
          <p:cNvPr id="13" name="Picture 12"/>
          <p:cNvPicPr>
            <a:picLocks/>
          </p:cNvPicPr>
          <p:nvPr/>
        </p:nvPicPr>
        <p:blipFill rotWithShape="1">
          <a:blip r:embed="rId3"/>
          <a:srcRect l="98136" t="15232" b="70899"/>
          <a:stretch/>
        </p:blipFill>
        <p:spPr>
          <a:xfrm>
            <a:off x="1835697" y="3742432"/>
            <a:ext cx="324000" cy="216000"/>
          </a:xfrm>
          <a:prstGeom prst="rect">
            <a:avLst/>
          </a:prstGeom>
        </p:spPr>
      </p:pic>
      <p:pic>
        <p:nvPicPr>
          <p:cNvPr id="8" name="Picture 7"/>
          <p:cNvPicPr>
            <a:picLocks/>
          </p:cNvPicPr>
          <p:nvPr/>
        </p:nvPicPr>
        <p:blipFill rotWithShape="1">
          <a:blip r:embed="rId3"/>
          <a:srcRect l="98136" t="15232" b="70899"/>
          <a:stretch/>
        </p:blipFill>
        <p:spPr>
          <a:xfrm>
            <a:off x="-1489" y="1101251"/>
            <a:ext cx="1621161" cy="226817"/>
          </a:xfrm>
          <a:prstGeom prst="rect">
            <a:avLst/>
          </a:prstGeom>
        </p:spPr>
      </p:pic>
      <p:pic>
        <p:nvPicPr>
          <p:cNvPr id="9" name="Picture 8"/>
          <p:cNvPicPr>
            <a:picLocks/>
          </p:cNvPicPr>
          <p:nvPr/>
        </p:nvPicPr>
        <p:blipFill rotWithShape="1">
          <a:blip r:embed="rId3"/>
          <a:srcRect l="98136" t="15232" b="70899"/>
          <a:stretch/>
        </p:blipFill>
        <p:spPr>
          <a:xfrm>
            <a:off x="6660232" y="1088551"/>
            <a:ext cx="2483769" cy="2395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5" y="6101804"/>
            <a:ext cx="1023827" cy="56755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/>
          <a:srcRect l="12410" t="44099" r="20858" b="23183"/>
          <a:stretch/>
        </p:blipFill>
        <p:spPr>
          <a:xfrm>
            <a:off x="1187623" y="279686"/>
            <a:ext cx="5616624" cy="15489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l="10237" t="11900" r="20281" b="5103"/>
          <a:stretch/>
        </p:blipFill>
        <p:spPr>
          <a:xfrm>
            <a:off x="899592" y="1885984"/>
            <a:ext cx="6120680" cy="411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87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5496" y="1412776"/>
            <a:ext cx="3672408" cy="4320480"/>
          </a:xfrm>
        </p:spPr>
        <p:txBody>
          <a:bodyPr/>
          <a:lstStyle/>
          <a:p>
            <a:r>
              <a:rPr lang="en-US" sz="2400" dirty="0" smtClean="0"/>
              <a:t>208 </a:t>
            </a:r>
            <a:r>
              <a:rPr lang="el-GR" sz="2400" dirty="0" smtClean="0"/>
              <a:t>μαρτυρίες (4/ημέρα)</a:t>
            </a:r>
          </a:p>
          <a:p>
            <a:endParaRPr lang="el-GR" sz="1800" dirty="0" smtClean="0"/>
          </a:p>
          <a:p>
            <a:r>
              <a:rPr lang="el-GR" sz="2400" dirty="0" smtClean="0"/>
              <a:t>150 έχουν αναλυθεί/κωδικοποιηθεί  </a:t>
            </a:r>
            <a:endParaRPr lang="el-GR" sz="2400" dirty="0"/>
          </a:p>
        </p:txBody>
      </p:sp>
      <p:pic>
        <p:nvPicPr>
          <p:cNvPr id="13" name="Picture 12"/>
          <p:cNvPicPr>
            <a:picLocks/>
          </p:cNvPicPr>
          <p:nvPr/>
        </p:nvPicPr>
        <p:blipFill rotWithShape="1">
          <a:blip r:embed="rId3"/>
          <a:srcRect l="98136" t="15232" b="70899"/>
          <a:stretch/>
        </p:blipFill>
        <p:spPr>
          <a:xfrm>
            <a:off x="1835697" y="3742432"/>
            <a:ext cx="324000" cy="216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5" y="6101804"/>
            <a:ext cx="1023827" cy="567556"/>
          </a:xfrm>
          <a:prstGeom prst="rect">
            <a:avLst/>
          </a:prstGeom>
        </p:spPr>
      </p:pic>
      <p:sp>
        <p:nvSpPr>
          <p:cNvPr id="10" name="Title 2"/>
          <p:cNvSpPr>
            <a:spLocks noGrp="1"/>
          </p:cNvSpPr>
          <p:nvPr>
            <p:ph type="title"/>
          </p:nvPr>
        </p:nvSpPr>
        <p:spPr>
          <a:xfrm>
            <a:off x="156897" y="260648"/>
            <a:ext cx="8878045" cy="570313"/>
          </a:xfrm>
        </p:spPr>
        <p:txBody>
          <a:bodyPr/>
          <a:lstStyle/>
          <a:p>
            <a:r>
              <a:rPr lang="el-GR" sz="3000" dirty="0" smtClean="0"/>
              <a:t>Μαρτυρίες στο </a:t>
            </a:r>
            <a:r>
              <a:rPr lang="en-US" sz="3000" dirty="0" smtClean="0"/>
              <a:t>#</a:t>
            </a:r>
            <a:r>
              <a:rPr lang="en-US" sz="3000" dirty="0" err="1" smtClean="0"/>
              <a:t>MeNow_MeToo</a:t>
            </a:r>
            <a:endParaRPr lang="el-GR" sz="3000" dirty="0"/>
          </a:p>
        </p:txBody>
      </p:sp>
      <p:graphicFrame>
        <p:nvGraphicFramePr>
          <p:cNvPr id="17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6190163"/>
              </p:ext>
            </p:extLst>
          </p:nvPr>
        </p:nvGraphicFramePr>
        <p:xfrm>
          <a:off x="4462942" y="155679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8" name="Chart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89745905"/>
              </p:ext>
            </p:extLst>
          </p:nvPr>
        </p:nvGraphicFramePr>
        <p:xfrm>
          <a:off x="323528" y="3284984"/>
          <a:ext cx="4696234" cy="2816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33793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Graphic spid="17" grpId="0">
        <p:bldAsOne/>
      </p:bldGraphic>
      <p:bldGraphic spid="18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156897" y="260648"/>
            <a:ext cx="8878045" cy="570313"/>
          </a:xfrm>
        </p:spPr>
        <p:txBody>
          <a:bodyPr/>
          <a:lstStyle/>
          <a:p>
            <a:r>
              <a:rPr lang="el-GR" sz="3000" dirty="0" smtClean="0"/>
              <a:t>Μαρτυρίες στο </a:t>
            </a:r>
            <a:r>
              <a:rPr lang="en-US" sz="3000" dirty="0" smtClean="0"/>
              <a:t>#</a:t>
            </a:r>
            <a:r>
              <a:rPr lang="en-US" sz="3000" dirty="0" err="1" smtClean="0"/>
              <a:t>MeNow_MeToo</a:t>
            </a:r>
            <a:endParaRPr lang="el-GR" sz="3000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2832784"/>
              </p:ext>
            </p:extLst>
          </p:nvPr>
        </p:nvGraphicFramePr>
        <p:xfrm>
          <a:off x="1835696" y="1412776"/>
          <a:ext cx="5815013" cy="4943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 rot="5400000">
            <a:off x="6626153" y="3724056"/>
            <a:ext cx="338554" cy="171055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l-G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Σεξ. Κακοποίηση (70,7%)</a:t>
            </a:r>
            <a:endParaRPr lang="el-GR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 rot="5400000">
            <a:off x="6346938" y="2518158"/>
            <a:ext cx="338554" cy="1584175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l-GR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Σεξ. Παρενόχληση (18%)</a:t>
            </a:r>
            <a:endParaRPr lang="el-GR" sz="1000" b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92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8463</TotalTime>
  <Words>652</Words>
  <Application>Microsoft Office PowerPoint</Application>
  <PresentationFormat>On-screen Show (4:3)</PresentationFormat>
  <Paragraphs>116</Paragraphs>
  <Slides>17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Arial Narrow</vt:lpstr>
      <vt:lpstr>Calibri</vt:lpstr>
      <vt:lpstr>Helvetica</vt:lpstr>
      <vt:lpstr>Tahoma</vt:lpstr>
      <vt:lpstr>Times New Roman</vt:lpstr>
      <vt:lpstr>Wingdings</vt:lpstr>
      <vt:lpstr>Wingdings 3</vt:lpstr>
      <vt:lpstr>Office Theme</vt:lpstr>
      <vt:lpstr>PowerPoint Presentation</vt:lpstr>
      <vt:lpstr>Spot  #MeNow_MeToo</vt:lpstr>
      <vt:lpstr>#MeNow_MeToo</vt:lpstr>
      <vt:lpstr>PowerPoint Presentation</vt:lpstr>
      <vt:lpstr>PowerPoint Presentation</vt:lpstr>
      <vt:lpstr>PowerPoint Presentation</vt:lpstr>
      <vt:lpstr>PowerPoint Presentation</vt:lpstr>
      <vt:lpstr>Μαρτυρίες στο #MeNow_MeToo</vt:lpstr>
      <vt:lpstr>Μαρτυρίες στο #MeNow_MeToo</vt:lpstr>
      <vt:lpstr>Μαρτυρίες στο #MeNow_MeToo</vt:lpstr>
      <vt:lpstr>Μαρτυρίες στο #MeNow_MeToo</vt:lpstr>
      <vt:lpstr>Μαρτυρίες στο #MeNow_MeToo</vt:lpstr>
      <vt:lpstr>Μαρτυρίες στο #MeNow_MeToo</vt:lpstr>
      <vt:lpstr>Μαρτυρίες στο #MeNow_MeToo</vt:lpstr>
      <vt:lpstr>Πλαίσια συμβάντων κακοποίησης/παρενόχλησης</vt:lpstr>
      <vt:lpstr>Πλαίσια συμβάντων κακοποίησης/παρενόχλησης</vt:lpstr>
      <vt:lpstr>Δράσεις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Antonia</dc:creator>
  <cp:lastModifiedBy>User</cp:lastModifiedBy>
  <cp:revision>587</cp:revision>
  <cp:lastPrinted>2022-02-02T20:59:59Z</cp:lastPrinted>
  <dcterms:created xsi:type="dcterms:W3CDTF">2013-03-14T13:39:19Z</dcterms:created>
  <dcterms:modified xsi:type="dcterms:W3CDTF">2022-02-03T12:06:04Z</dcterms:modified>
</cp:coreProperties>
</file>