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1" r:id="rId1"/>
  </p:sldMasterIdLst>
  <p:notesMasterIdLst>
    <p:notesMasterId r:id="rId12"/>
  </p:notesMasterIdLst>
  <p:handoutMasterIdLst>
    <p:handoutMasterId r:id="rId13"/>
  </p:handoutMasterIdLst>
  <p:sldIdLst>
    <p:sldId id="819" r:id="rId2"/>
    <p:sldId id="820" r:id="rId3"/>
    <p:sldId id="795" r:id="rId4"/>
    <p:sldId id="813" r:id="rId5"/>
    <p:sldId id="814" r:id="rId6"/>
    <p:sldId id="815" r:id="rId7"/>
    <p:sldId id="818" r:id="rId8"/>
    <p:sldId id="817" r:id="rId9"/>
    <p:sldId id="822" r:id="rId10"/>
    <p:sldId id="511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9C83"/>
    <a:srgbClr val="A3A28A"/>
    <a:srgbClr val="768CB8"/>
    <a:srgbClr val="313332"/>
    <a:srgbClr val="3C4870"/>
    <a:srgbClr val="E22A51"/>
    <a:srgbClr val="BD81B9"/>
    <a:srgbClr val="28524A"/>
    <a:srgbClr val="904680"/>
    <a:srgbClr val="B48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297325275570831E-2"/>
          <c:y val="6.8146465813785875E-2"/>
          <c:w val="0.48419341480632971"/>
          <c:h val="0.87767977679597975"/>
        </c:manualLayout>
      </c:layout>
      <c:doughnut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dPt>
            <c:idx val="0"/>
            <c:bubble3D val="0"/>
            <c:spPr>
              <a:solidFill>
                <a:srgbClr val="089C8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2C2-4DD0-95B0-D1F4C59FE311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2C2-4DD0-95B0-D1F4C59FE311}"/>
              </c:ext>
            </c:extLst>
          </c:dPt>
          <c:dPt>
            <c:idx val="2"/>
            <c:bubble3D val="0"/>
            <c:spPr>
              <a:solidFill>
                <a:srgbClr val="31333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2C2-4DD0-95B0-D1F4C59FE311}"/>
              </c:ext>
            </c:extLst>
          </c:dPt>
          <c:dPt>
            <c:idx val="3"/>
            <c:bubble3D val="0"/>
            <c:spPr>
              <a:solidFill>
                <a:srgbClr val="768CB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2C2-4DD0-95B0-D1F4C59FE311}"/>
              </c:ext>
            </c:extLst>
          </c:dPt>
          <c:dPt>
            <c:idx val="4"/>
            <c:bubble3D val="0"/>
            <c:spPr>
              <a:solidFill>
                <a:srgbClr val="A3A28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2C2-4DD0-95B0-D1F4C59FE311}"/>
              </c:ext>
            </c:extLst>
          </c:dPt>
          <c:dPt>
            <c:idx val="5"/>
            <c:bubble3D val="0"/>
            <c:spPr>
              <a:solidFill>
                <a:srgbClr val="A3A28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2C2-4DD0-95B0-D1F4C59FE311}"/>
              </c:ext>
            </c:extLst>
          </c:dPt>
          <c:dPt>
            <c:idx val="6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2C2-4DD0-95B0-D1F4C59FE31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2400" b="0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Φύλλο1!$A$2:$A$4</c:f>
              <c:strCache>
                <c:ptCount val="3"/>
                <c:pt idx="0">
                  <c:v>ΗΤΑΝ</c:v>
                </c:pt>
                <c:pt idx="1">
                  <c:v>ΔΕΝ ΗΤΑΝ</c:v>
                </c:pt>
                <c:pt idx="2">
                  <c:v>ΔΞ/ΔΑ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19</c:v>
                </c:pt>
                <c:pt idx="1">
                  <c:v>79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2C2-4DD0-95B0-D1F4C59FE3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3863161808214195"/>
          <c:y val="0.22056446905361679"/>
          <c:w val="0.22589597583679907"/>
          <c:h val="0.580904840574077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420508853326912"/>
          <c:y val="2.5720794424571317E-2"/>
          <c:w val="0.82768426806862161"/>
          <c:h val="0.9485584111508570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ΑΝΔΡΑΣ</c:v>
                </c:pt>
              </c:strCache>
            </c:strRef>
          </c:tx>
          <c:spPr>
            <a:solidFill>
              <a:srgbClr val="768CB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600" b="0" i="0" u="none" strike="noStrike" kern="1200" baseline="0">
                    <a:solidFill>
                      <a:srgbClr val="C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Φύλλο1!$A$2:$A$4</c:f>
              <c:strCache>
                <c:ptCount val="3"/>
                <c:pt idx="0">
                  <c:v>ΔΞ/ΔΑ</c:v>
                </c:pt>
                <c:pt idx="1">
                  <c:v>ΔΕΝ ΗΤΑΝ</c:v>
                </c:pt>
                <c:pt idx="2">
                  <c:v>ΗΤΑΝ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1</c:v>
                </c:pt>
                <c:pt idx="1">
                  <c:v>78</c:v>
                </c:pt>
                <c:pt idx="2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CE-4E9B-AEC2-C52CBB5186FB}"/>
            </c:ext>
          </c:extLst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ΓΥΝΑΙΚΑ</c:v>
                </c:pt>
              </c:strCache>
            </c:strRef>
          </c:tx>
          <c:spPr>
            <a:solidFill>
              <a:srgbClr val="E22A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600" b="0" i="0" u="none" strike="noStrike" kern="1200" baseline="0">
                    <a:solidFill>
                      <a:srgbClr val="C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Φύλλο1!$A$2:$A$4</c:f>
              <c:strCache>
                <c:ptCount val="3"/>
                <c:pt idx="0">
                  <c:v>ΔΞ/ΔΑ</c:v>
                </c:pt>
                <c:pt idx="1">
                  <c:v>ΔΕΝ ΗΤΑΝ</c:v>
                </c:pt>
                <c:pt idx="2">
                  <c:v>ΗΤΑΝ</c:v>
                </c:pt>
              </c:strCache>
            </c:strRef>
          </c:cat>
          <c:val>
            <c:numRef>
              <c:f>Φύλλο1!$C$2:$C$4</c:f>
              <c:numCache>
                <c:formatCode>General</c:formatCode>
                <c:ptCount val="3"/>
                <c:pt idx="0">
                  <c:v>2</c:v>
                </c:pt>
                <c:pt idx="1">
                  <c:v>84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CE-4E9B-AEC2-C52CBB5186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98946784"/>
        <c:axId val="298948352"/>
      </c:barChart>
      <c:catAx>
        <c:axId val="2989467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298948352"/>
        <c:crosses val="autoZero"/>
        <c:auto val="1"/>
        <c:lblAlgn val="ctr"/>
        <c:lblOffset val="100"/>
        <c:noMultiLvlLbl val="0"/>
      </c:catAx>
      <c:valAx>
        <c:axId val="298948352"/>
        <c:scaling>
          <c:orientation val="minMax"/>
          <c:max val="100"/>
        </c:scaling>
        <c:delete val="1"/>
        <c:axPos val="b"/>
        <c:numFmt formatCode="General" sourceLinked="1"/>
        <c:majorTickMark val="out"/>
        <c:minorTickMark val="none"/>
        <c:tickLblPos val="nextTo"/>
        <c:crossAx val="298946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510107797650655"/>
          <c:y val="0.58162664167278288"/>
          <c:w val="0.16713196764645191"/>
          <c:h val="0.25732440595681005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256897012579136"/>
          <c:y val="2.5720794424571317E-2"/>
          <c:w val="0.82211468989400038"/>
          <c:h val="0.9485584111508570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Άνω των 55</c:v>
                </c:pt>
              </c:strCache>
            </c:strRef>
          </c:tx>
          <c:spPr>
            <a:solidFill>
              <a:srgbClr val="655A4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600" b="0" i="0" u="none" strike="noStrike" kern="1200" baseline="0">
                    <a:solidFill>
                      <a:srgbClr val="C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Φύλλο1!$A$2:$A$4</c:f>
              <c:strCache>
                <c:ptCount val="3"/>
                <c:pt idx="0">
                  <c:v>ΔΞ/ΔΑ</c:v>
                </c:pt>
                <c:pt idx="1">
                  <c:v>ΔΕΝ ΗΤΑΝ</c:v>
                </c:pt>
                <c:pt idx="2">
                  <c:v>ΗΤΑΝ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1</c:v>
                </c:pt>
                <c:pt idx="1">
                  <c:v>80</c:v>
                </c:pt>
                <c:pt idx="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7E-45C9-9B42-B2902F469EBB}"/>
            </c:ext>
          </c:extLst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35-54</c:v>
                </c:pt>
              </c:strCache>
            </c:strRef>
          </c:tx>
          <c:spPr>
            <a:solidFill>
              <a:srgbClr val="089C8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600" b="0" i="0" u="none" strike="noStrike" kern="1200" baseline="0">
                    <a:solidFill>
                      <a:srgbClr val="C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Φύλλο1!$A$2:$A$4</c:f>
              <c:strCache>
                <c:ptCount val="3"/>
                <c:pt idx="0">
                  <c:v>ΔΞ/ΔΑ</c:v>
                </c:pt>
                <c:pt idx="1">
                  <c:v>ΔΕΝ ΗΤΑΝ</c:v>
                </c:pt>
                <c:pt idx="2">
                  <c:v>ΗΤΑΝ</c:v>
                </c:pt>
              </c:strCache>
            </c:strRef>
          </c:cat>
          <c:val>
            <c:numRef>
              <c:f>Φύλλο1!$C$2:$C$4</c:f>
              <c:numCache>
                <c:formatCode>General</c:formatCode>
                <c:ptCount val="3"/>
                <c:pt idx="0">
                  <c:v>1</c:v>
                </c:pt>
                <c:pt idx="1">
                  <c:v>84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7E-45C9-9B42-B2902F469EBB}"/>
            </c:ext>
          </c:extLst>
        </c:ser>
        <c:ser>
          <c:idx val="2"/>
          <c:order val="2"/>
          <c:tx>
            <c:strRef>
              <c:f>Φύλλο1!$D$1</c:f>
              <c:strCache>
                <c:ptCount val="1"/>
                <c:pt idx="0">
                  <c:v>18-34</c:v>
                </c:pt>
              </c:strCache>
            </c:strRef>
          </c:tx>
          <c:spPr>
            <a:solidFill>
              <a:schemeClr val="tx2">
                <a:lumMod val="90000"/>
                <a:lumOff val="1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600" b="0" i="0" u="none" strike="noStrike" kern="1200" baseline="0">
                    <a:solidFill>
                      <a:srgbClr val="C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Φύλλο1!$A$2:$A$4</c:f>
              <c:strCache>
                <c:ptCount val="3"/>
                <c:pt idx="0">
                  <c:v>ΔΞ/ΔΑ</c:v>
                </c:pt>
                <c:pt idx="1">
                  <c:v>ΔΕΝ ΗΤΑΝ</c:v>
                </c:pt>
                <c:pt idx="2">
                  <c:v>ΗΤΑΝ</c:v>
                </c:pt>
              </c:strCache>
            </c:strRef>
          </c:cat>
          <c:val>
            <c:numRef>
              <c:f>Φύλλο1!$D$2:$D$4</c:f>
              <c:numCache>
                <c:formatCode>General</c:formatCode>
                <c:ptCount val="3"/>
                <c:pt idx="0">
                  <c:v>3</c:v>
                </c:pt>
                <c:pt idx="1">
                  <c:v>66</c:v>
                </c:pt>
                <c:pt idx="2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17E-45C9-9B42-B2902F469E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32525272"/>
        <c:axId val="332523312"/>
      </c:barChart>
      <c:catAx>
        <c:axId val="3325252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32523312"/>
        <c:crosses val="autoZero"/>
        <c:auto val="1"/>
        <c:lblAlgn val="ctr"/>
        <c:lblOffset val="100"/>
        <c:noMultiLvlLbl val="0"/>
      </c:catAx>
      <c:valAx>
        <c:axId val="332523312"/>
        <c:scaling>
          <c:orientation val="minMax"/>
          <c:max val="100"/>
        </c:scaling>
        <c:delete val="1"/>
        <c:axPos val="b"/>
        <c:numFmt formatCode="General" sourceLinked="1"/>
        <c:majorTickMark val="out"/>
        <c:minorTickMark val="none"/>
        <c:tickLblPos val="nextTo"/>
        <c:crossAx val="332525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370868343285119"/>
          <c:y val="0.10926328387172148"/>
          <c:w val="0.13894990208286925"/>
          <c:h val="0.2028712497134334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396136466944666"/>
          <c:y val="2.5720794424571317E-2"/>
          <c:w val="0.82072229535034513"/>
          <c:h val="0.9485584111508570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Τριτοβάθμια εκπαίδευση</c:v>
                </c:pt>
              </c:strCache>
            </c:strRef>
          </c:tx>
          <c:spPr>
            <a:solidFill>
              <a:srgbClr val="768CB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600" b="0" i="0" u="none" strike="noStrike" kern="1200" baseline="0">
                    <a:solidFill>
                      <a:srgbClr val="C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Φύλλο1!$A$2:$A$4</c:f>
              <c:strCache>
                <c:ptCount val="3"/>
                <c:pt idx="0">
                  <c:v>ΔΞ/ΔΑ</c:v>
                </c:pt>
                <c:pt idx="1">
                  <c:v>ΔΕΝ ΗΤΑΝ</c:v>
                </c:pt>
                <c:pt idx="2">
                  <c:v>ΗΤΑΝ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2</c:v>
                </c:pt>
                <c:pt idx="1">
                  <c:v>79</c:v>
                </c:pt>
                <c:pt idx="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BE-4351-B021-49485DDE6C95}"/>
            </c:ext>
          </c:extLst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Απόφοιτος τεχνικής εκπαίδευσης/ΙΕΚ</c:v>
                </c:pt>
              </c:strCache>
            </c:strRef>
          </c:tx>
          <c:spPr>
            <a:solidFill>
              <a:srgbClr val="A3A28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600" b="0" i="0" u="none" strike="noStrike" kern="1200" baseline="0">
                    <a:solidFill>
                      <a:srgbClr val="C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Φύλλο1!$A$2:$A$4</c:f>
              <c:strCache>
                <c:ptCount val="3"/>
                <c:pt idx="0">
                  <c:v>ΔΞ/ΔΑ</c:v>
                </c:pt>
                <c:pt idx="1">
                  <c:v>ΔΕΝ ΗΤΑΝ</c:v>
                </c:pt>
                <c:pt idx="2">
                  <c:v>ΗΤΑΝ</c:v>
                </c:pt>
              </c:strCache>
            </c:strRef>
          </c:cat>
          <c:val>
            <c:numRef>
              <c:f>Φύλλο1!$C$2:$C$4</c:f>
              <c:numCache>
                <c:formatCode>General</c:formatCode>
                <c:ptCount val="3"/>
                <c:pt idx="0">
                  <c:v>2</c:v>
                </c:pt>
                <c:pt idx="1">
                  <c:v>77</c:v>
                </c:pt>
                <c:pt idx="2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BE-4351-B021-49485DDE6C95}"/>
            </c:ext>
          </c:extLst>
        </c:ser>
        <c:ser>
          <c:idx val="2"/>
          <c:order val="2"/>
          <c:tx>
            <c:strRef>
              <c:f>Φύλλο1!$D$1</c:f>
              <c:strCache>
                <c:ptCount val="1"/>
                <c:pt idx="0">
                  <c:v>Απόφοιτος Λυκείου</c:v>
                </c:pt>
              </c:strCache>
            </c:strRef>
          </c:tx>
          <c:spPr>
            <a:solidFill>
              <a:schemeClr val="tx2">
                <a:lumMod val="90000"/>
                <a:lumOff val="1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600" b="0" i="0" u="none" strike="noStrike" kern="1200" baseline="0">
                    <a:solidFill>
                      <a:srgbClr val="C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Φύλλο1!$A$2:$A$4</c:f>
              <c:strCache>
                <c:ptCount val="3"/>
                <c:pt idx="0">
                  <c:v>ΔΞ/ΔΑ</c:v>
                </c:pt>
                <c:pt idx="1">
                  <c:v>ΔΕΝ ΗΤΑΝ</c:v>
                </c:pt>
                <c:pt idx="2">
                  <c:v>ΗΤΑΝ</c:v>
                </c:pt>
              </c:strCache>
            </c:strRef>
          </c:cat>
          <c:val>
            <c:numRef>
              <c:f>Φύλλο1!$D$2:$D$4</c:f>
              <c:numCache>
                <c:formatCode>General</c:formatCode>
                <c:ptCount val="3"/>
                <c:pt idx="0">
                  <c:v>2</c:v>
                </c:pt>
                <c:pt idx="1">
                  <c:v>82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BE-4351-B021-49485DDE6C95}"/>
            </c:ext>
          </c:extLst>
        </c:ser>
        <c:ser>
          <c:idx val="3"/>
          <c:order val="3"/>
          <c:tx>
            <c:strRef>
              <c:f>Φύλλο1!$E$1</c:f>
              <c:strCache>
                <c:ptCount val="1"/>
                <c:pt idx="0">
                  <c:v>Υποχρεωτική εκπαίδευση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C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Φύλλο1!$A$2:$A$4</c:f>
              <c:strCache>
                <c:ptCount val="3"/>
                <c:pt idx="0">
                  <c:v>ΔΞ/ΔΑ</c:v>
                </c:pt>
                <c:pt idx="1">
                  <c:v>ΔΕΝ ΗΤΑΝ</c:v>
                </c:pt>
                <c:pt idx="2">
                  <c:v>ΗΤΑΝ</c:v>
                </c:pt>
              </c:strCache>
            </c:strRef>
          </c:cat>
          <c:val>
            <c:numRef>
              <c:f>Φύλλο1!$E$2:$E$4</c:f>
              <c:numCache>
                <c:formatCode>General</c:formatCode>
                <c:ptCount val="3"/>
                <c:pt idx="0">
                  <c:v>0</c:v>
                </c:pt>
                <c:pt idx="1">
                  <c:v>76</c:v>
                </c:pt>
                <c:pt idx="2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BBE-4351-B021-49485DDE6C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32526840"/>
        <c:axId val="332528016"/>
      </c:barChart>
      <c:catAx>
        <c:axId val="3325268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32528016"/>
        <c:crosses val="autoZero"/>
        <c:auto val="1"/>
        <c:lblAlgn val="ctr"/>
        <c:lblOffset val="100"/>
        <c:noMultiLvlLbl val="0"/>
      </c:catAx>
      <c:valAx>
        <c:axId val="332528016"/>
        <c:scaling>
          <c:orientation val="minMax"/>
          <c:max val="100"/>
        </c:scaling>
        <c:delete val="1"/>
        <c:axPos val="b"/>
        <c:numFmt formatCode="General" sourceLinked="1"/>
        <c:majorTickMark val="out"/>
        <c:minorTickMark val="none"/>
        <c:tickLblPos val="nextTo"/>
        <c:crossAx val="332526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003880724194266"/>
          <c:y val="1.2434219385539279E-2"/>
          <c:w val="0.2837589346230196"/>
          <c:h val="0.38171576051125361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953094284406783"/>
          <c:y val="2.5720794424571317E-2"/>
          <c:w val="0.81515271717572391"/>
          <c:h val="0.9485584111508570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ΑΝΕΡΓΟΙ</c:v>
                </c:pt>
              </c:strCache>
            </c:strRef>
          </c:tx>
          <c:spPr>
            <a:solidFill>
              <a:srgbClr val="A3A28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600" b="0" i="0" u="none" strike="noStrike" kern="1200" baseline="0">
                    <a:solidFill>
                      <a:srgbClr val="C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Φύλλο1!$A$2:$A$4</c:f>
              <c:strCache>
                <c:ptCount val="3"/>
                <c:pt idx="0">
                  <c:v>ΔΞ/ΔΑ</c:v>
                </c:pt>
                <c:pt idx="1">
                  <c:v>ΔΕΝ ΗΤΑΝ</c:v>
                </c:pt>
                <c:pt idx="2">
                  <c:v>ΗΤΑΝ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3</c:v>
                </c:pt>
                <c:pt idx="1">
                  <c:v>79</c:v>
                </c:pt>
                <c:pt idx="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F4-4CC2-AAF2-6FD194B4D5AE}"/>
            </c:ext>
          </c:extLst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ΜΗ ΕΝΕΡΓΟΙ</c:v>
                </c:pt>
              </c:strCache>
            </c:strRef>
          </c:tx>
          <c:spPr>
            <a:solidFill>
              <a:srgbClr val="E22A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600" b="0" i="0" u="none" strike="noStrike" kern="1200" baseline="0">
                    <a:solidFill>
                      <a:srgbClr val="C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Φύλλο1!$A$2:$A$4</c:f>
              <c:strCache>
                <c:ptCount val="3"/>
                <c:pt idx="0">
                  <c:v>ΔΞ/ΔΑ</c:v>
                </c:pt>
                <c:pt idx="1">
                  <c:v>ΔΕΝ ΗΤΑΝ</c:v>
                </c:pt>
                <c:pt idx="2">
                  <c:v>ΗΤΑΝ</c:v>
                </c:pt>
              </c:strCache>
            </c:strRef>
          </c:cat>
          <c:val>
            <c:numRef>
              <c:f>Φύλλο1!$C$2:$C$4</c:f>
              <c:numCache>
                <c:formatCode>General</c:formatCode>
                <c:ptCount val="3"/>
                <c:pt idx="0">
                  <c:v>1</c:v>
                </c:pt>
                <c:pt idx="1">
                  <c:v>79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F4-4CC2-AAF2-6FD194B4D5AE}"/>
            </c:ext>
          </c:extLst>
        </c:ser>
        <c:ser>
          <c:idx val="2"/>
          <c:order val="2"/>
          <c:tx>
            <c:strRef>
              <c:f>Φύλλο1!$D$1</c:f>
              <c:strCache>
                <c:ptCount val="1"/>
                <c:pt idx="0">
                  <c:v>ΕΝΕΡΓΟΙ</c:v>
                </c:pt>
              </c:strCache>
            </c:strRef>
          </c:tx>
          <c:spPr>
            <a:solidFill>
              <a:srgbClr val="089C8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600" b="0" i="0" u="none" strike="noStrike" kern="1200" baseline="0">
                    <a:solidFill>
                      <a:srgbClr val="C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Φύλλο1!$A$2:$A$4</c:f>
              <c:strCache>
                <c:ptCount val="3"/>
                <c:pt idx="0">
                  <c:v>ΔΞ/ΔΑ</c:v>
                </c:pt>
                <c:pt idx="1">
                  <c:v>ΔΕΝ ΗΤΑΝ</c:v>
                </c:pt>
                <c:pt idx="2">
                  <c:v>ΗΤΑΝ</c:v>
                </c:pt>
              </c:strCache>
            </c:strRef>
          </c:cat>
          <c:val>
            <c:numRef>
              <c:f>Φύλλο1!$D$2:$D$4</c:f>
              <c:numCache>
                <c:formatCode>General</c:formatCode>
                <c:ptCount val="3"/>
                <c:pt idx="0">
                  <c:v>1</c:v>
                </c:pt>
                <c:pt idx="1">
                  <c:v>80</c:v>
                </c:pt>
                <c:pt idx="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F4-4CC2-AAF2-6FD194B4D5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32522136"/>
        <c:axId val="332524880"/>
      </c:barChart>
      <c:catAx>
        <c:axId val="3325221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32524880"/>
        <c:crosses val="autoZero"/>
        <c:auto val="1"/>
        <c:lblAlgn val="ctr"/>
        <c:lblOffset val="100"/>
        <c:noMultiLvlLbl val="0"/>
      </c:catAx>
      <c:valAx>
        <c:axId val="332524880"/>
        <c:scaling>
          <c:orientation val="minMax"/>
          <c:max val="100"/>
        </c:scaling>
        <c:delete val="1"/>
        <c:axPos val="b"/>
        <c:numFmt formatCode="General" sourceLinked="1"/>
        <c:majorTickMark val="out"/>
        <c:minorTickMark val="none"/>
        <c:tickLblPos val="nextTo"/>
        <c:crossAx val="332522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2067065615112778"/>
          <c:y val="0.6642238177325186"/>
          <c:w val="0.13894990208286925"/>
          <c:h val="0.2028712497134334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002529772574829"/>
          <c:y val="2.5633775370694337E-2"/>
          <c:w val="0.82997470227425174"/>
          <c:h val="0.94873244925861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Όλα αυτά πια δε σημαίνουν τίποτα/ΔΞ/ΔΑ</c:v>
                </c:pt>
              </c:strCache>
            </c:strRef>
          </c:tx>
          <c:spPr>
            <a:solidFill>
              <a:srgbClr val="31333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600" b="0" i="0" u="none" strike="noStrike" kern="1200" baseline="0">
                    <a:solidFill>
                      <a:srgbClr val="C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Φύλλο1!$A$2:$A$4</c:f>
              <c:strCache>
                <c:ptCount val="3"/>
                <c:pt idx="0">
                  <c:v>ΔΞ/ΔΑ</c:v>
                </c:pt>
                <c:pt idx="1">
                  <c:v>ΟΧΙ, ΔΕΝ ΗΤΑΝ</c:v>
                </c:pt>
                <c:pt idx="2">
                  <c:v>ΝΑΙ, ΗΤΑΝ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2</c:v>
                </c:pt>
                <c:pt idx="1">
                  <c:v>87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AB-4886-8EEC-C573A7546D0B}"/>
            </c:ext>
          </c:extLst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  7-10</c:v>
                </c:pt>
              </c:strCache>
            </c:strRef>
          </c:tx>
          <c:spPr>
            <a:solidFill>
              <a:srgbClr val="768CB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600" b="0" i="0" u="none" strike="noStrike" kern="1200" baseline="0">
                    <a:solidFill>
                      <a:srgbClr val="C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Φύλλο1!$A$2:$A$4</c:f>
              <c:strCache>
                <c:ptCount val="3"/>
                <c:pt idx="0">
                  <c:v>ΔΞ/ΔΑ</c:v>
                </c:pt>
                <c:pt idx="1">
                  <c:v>ΟΧΙ, ΔΕΝ ΗΤΑΝ</c:v>
                </c:pt>
                <c:pt idx="2">
                  <c:v>ΝΑΙ, ΗΤΑΝ</c:v>
                </c:pt>
              </c:strCache>
            </c:strRef>
          </c:cat>
          <c:val>
            <c:numRef>
              <c:f>Φύλλο1!$C$2:$C$4</c:f>
              <c:numCache>
                <c:formatCode>General</c:formatCode>
                <c:ptCount val="3"/>
                <c:pt idx="0">
                  <c:v>1</c:v>
                </c:pt>
                <c:pt idx="1">
                  <c:v>90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AB-4886-8EEC-C573A7546D0B}"/>
            </c:ext>
          </c:extLst>
        </c:ser>
        <c:ser>
          <c:idx val="2"/>
          <c:order val="2"/>
          <c:tx>
            <c:strRef>
              <c:f>Φύλλο1!$D$1</c:f>
              <c:strCache>
                <c:ptCount val="1"/>
                <c:pt idx="0">
                  <c:v> 4-6</c:v>
                </c:pt>
              </c:strCache>
            </c:strRef>
          </c:tx>
          <c:spPr>
            <a:solidFill>
              <a:srgbClr val="28524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600" b="0" i="0" u="none" strike="noStrike" kern="1200" baseline="0">
                    <a:solidFill>
                      <a:srgbClr val="C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Φύλλο1!$A$2:$A$4</c:f>
              <c:strCache>
                <c:ptCount val="3"/>
                <c:pt idx="0">
                  <c:v>ΔΞ/ΔΑ</c:v>
                </c:pt>
                <c:pt idx="1">
                  <c:v>ΟΧΙ, ΔΕΝ ΗΤΑΝ</c:v>
                </c:pt>
                <c:pt idx="2">
                  <c:v>ΝΑΙ, ΗΤΑΝ</c:v>
                </c:pt>
              </c:strCache>
            </c:strRef>
          </c:cat>
          <c:val>
            <c:numRef>
              <c:f>Φύλλο1!$D$2:$D$4</c:f>
              <c:numCache>
                <c:formatCode>General</c:formatCode>
                <c:ptCount val="3"/>
                <c:pt idx="0">
                  <c:v>1</c:v>
                </c:pt>
                <c:pt idx="1">
                  <c:v>79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AB-4886-8EEC-C573A7546D0B}"/>
            </c:ext>
          </c:extLst>
        </c:ser>
        <c:ser>
          <c:idx val="3"/>
          <c:order val="3"/>
          <c:tx>
            <c:strRef>
              <c:f>Φύλλο1!$E$1</c:f>
              <c:strCache>
                <c:ptCount val="1"/>
                <c:pt idx="0">
                  <c:v>  0-3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600" b="0" i="0" u="none" strike="noStrike" kern="1200" baseline="0">
                    <a:solidFill>
                      <a:srgbClr val="C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Φύλλο1!$A$2:$A$4</c:f>
              <c:strCache>
                <c:ptCount val="3"/>
                <c:pt idx="0">
                  <c:v>ΔΞ/ΔΑ</c:v>
                </c:pt>
                <c:pt idx="1">
                  <c:v>ΟΧΙ, ΔΕΝ ΗΤΑΝ</c:v>
                </c:pt>
                <c:pt idx="2">
                  <c:v>ΝΑΙ, ΗΤΑΝ</c:v>
                </c:pt>
              </c:strCache>
            </c:strRef>
          </c:cat>
          <c:val>
            <c:numRef>
              <c:f>Φύλλο1!$E$2:$E$4</c:f>
              <c:numCache>
                <c:formatCode>General</c:formatCode>
                <c:ptCount val="3"/>
                <c:pt idx="0">
                  <c:v>3</c:v>
                </c:pt>
                <c:pt idx="1">
                  <c:v>55</c:v>
                </c:pt>
                <c:pt idx="2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3AB-4886-8EEC-C573A7546D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32529584"/>
        <c:axId val="332524096"/>
      </c:barChart>
      <c:catAx>
        <c:axId val="3325295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332524096"/>
        <c:crosses val="autoZero"/>
        <c:auto val="1"/>
        <c:lblAlgn val="ctr"/>
        <c:lblOffset val="100"/>
        <c:noMultiLvlLbl val="0"/>
      </c:catAx>
      <c:valAx>
        <c:axId val="332524096"/>
        <c:scaling>
          <c:orientation val="minMax"/>
          <c:max val="100"/>
        </c:scaling>
        <c:delete val="1"/>
        <c:axPos val="b"/>
        <c:numFmt formatCode="General" sourceLinked="1"/>
        <c:majorTickMark val="out"/>
        <c:minorTickMark val="none"/>
        <c:tickLblPos val="nextTo"/>
        <c:crossAx val="332529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085069605474325"/>
          <c:y val="1.4568093024334258E-2"/>
          <c:w val="0.26041549491732136"/>
          <c:h val="0.37237093801082816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F9B34CC-D68A-4896-A1B4-6A55737BDDEE}" type="datetimeFigureOut">
              <a:rPr lang="en-US"/>
              <a:pPr/>
              <a:t>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4602C49-4FBE-4FD9-B04D-E57DA7405F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502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79E4F55-A334-4439-A3A6-34503CDDAFB7}" type="datetimeFigureOut">
              <a:rPr lang="en-US"/>
              <a:pPr/>
              <a:t>1/25/2019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noProof="0"/>
              <a:t>Click to edit Master text styles</a:t>
            </a:r>
          </a:p>
          <a:p>
            <a:pPr lvl="1"/>
            <a:r>
              <a:rPr lang="el-GR" noProof="0"/>
              <a:t>Second level</a:t>
            </a:r>
          </a:p>
          <a:p>
            <a:pPr lvl="2"/>
            <a:r>
              <a:rPr lang="el-GR" noProof="0"/>
              <a:t>Third level</a:t>
            </a:r>
          </a:p>
          <a:p>
            <a:pPr lvl="3"/>
            <a:r>
              <a:rPr lang="el-GR" noProof="0"/>
              <a:t>Fourth level</a:t>
            </a:r>
          </a:p>
          <a:p>
            <a:pPr lvl="4"/>
            <a:r>
              <a:rPr lang="el-GR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F04DFD9-D4BB-4024-8DB6-250AC23879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88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57979F-13DD-AC46-85FA-5AAC22773EA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368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4DFD9-D4BB-4024-8DB6-250AC23879F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92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57979F-13DD-AC46-85FA-5AAC22773EA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55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4DFD9-D4BB-4024-8DB6-250AC23879F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91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4DFD9-D4BB-4024-8DB6-250AC23879F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317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4DFD9-D4BB-4024-8DB6-250AC23879F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52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4DFD9-D4BB-4024-8DB6-250AC23879F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435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4DFD9-D4BB-4024-8DB6-250AC23879F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795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4DFD9-D4BB-4024-8DB6-250AC23879F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8716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4DFD9-D4BB-4024-8DB6-250AC23879F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593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l-G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4A9481-B67F-464A-9D98-C32EB1A5702A}" type="datetime1">
              <a:rPr lang="el-GR"/>
              <a:pPr/>
              <a:t>25/1/2019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7FD6C-CC44-48AB-8F92-E5A8EAA128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00A6A2-2D1C-4471-9325-D0E6A1FB4BFA}" type="datetime1">
              <a:rPr lang="el-GR"/>
              <a:pPr/>
              <a:t>25/1/2019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208C2-59E2-46C8-8B15-8EFB090EE0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l-G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2F777A-AB8B-4136-9AEA-313DBA5A991E}" type="datetime1">
              <a:rPr lang="el-GR"/>
              <a:pPr/>
              <a:t>25/1/2019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036A5-8CBD-4D22-A32E-933F8B444A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F24940-DD96-4E6F-8235-741C1C27577D}" type="datetime1">
              <a:rPr lang="el-GR"/>
              <a:pPr/>
              <a:t>25/1/2019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E9DAA-274C-4CBF-9006-4699E96F40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l-G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ACD62E-7A29-4E38-AC96-915D5F0B0626}" type="datetime1">
              <a:rPr lang="el-GR"/>
              <a:pPr/>
              <a:t>25/1/2019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50A01-77D5-451D-8DFC-E24BC64A142C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6E7B07-A3CD-4B1D-806D-70CF5390B279}" type="datetime1">
              <a:rPr lang="el-GR"/>
              <a:pPr/>
              <a:t>25/1/2019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AEF87-91BA-490A-BF63-C652BEC836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2C812D-3991-4D4B-8F9B-BADCE57DC186}" type="datetime1">
              <a:rPr lang="el-GR"/>
              <a:pPr/>
              <a:t>25/1/2019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02912-5781-401D-ADBE-3EF0FD569B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40811A-19A0-40A6-AAAF-AFE90ADBB5F2}" type="datetime1">
              <a:rPr lang="el-GR"/>
              <a:pPr/>
              <a:t>25/1/2019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CC781-F339-4000-95AE-B9DCD06565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2A9915-B077-42C9-8461-B4B558B842F1}" type="datetime1">
              <a:rPr lang="el-GR"/>
              <a:pPr/>
              <a:t>25/1/2019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FD421-6D2A-4143-9221-254BF651E6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l-G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4E5BB2-607D-4EBF-81EC-893297FABDEE}" type="datetime1">
              <a:rPr lang="el-GR"/>
              <a:pPr/>
              <a:t>25/1/2019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0D39B-87B8-410D-8316-D7B6EE6026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1592C8-D085-42BE-8A53-977043875F7E}" type="datetime1">
              <a:rPr lang="el-GR"/>
              <a:pPr/>
              <a:t>25/1/2019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3889C-42FD-4BBE-9A7A-E42E389213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F9316622-CFF5-4F9E-B19B-DF61DFF1D299}" type="datetime1">
              <a:rPr lang="el-GR"/>
              <a:pPr/>
              <a:t>25/1/2019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F01303D9-AAB4-423C-83C3-92F918DC76C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12" r:id="rId2"/>
    <p:sldLayoutId id="2147483920" r:id="rId3"/>
    <p:sldLayoutId id="2147483913" r:id="rId4"/>
    <p:sldLayoutId id="2147483921" r:id="rId5"/>
    <p:sldLayoutId id="2147483914" r:id="rId6"/>
    <p:sldLayoutId id="2147483915" r:id="rId7"/>
    <p:sldLayoutId id="2147483922" r:id="rId8"/>
    <p:sldLayoutId id="2147483916" r:id="rId9"/>
    <p:sldLayoutId id="2147483917" r:id="rId10"/>
    <p:sldLayoutId id="2147483918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chart" Target="../charts/chart1.xml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chart" Target="../charts/chart2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7.png"/><Relationship Id="rId4" Type="http://schemas.openxmlformats.org/officeDocument/2006/relationships/image" Target="../media/image14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chart" Target="../charts/chart3.xml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4.png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chart" Target="../charts/chart4.xml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4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chart" Target="../charts/chart5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4.png"/><Relationship Id="rId9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chart" Target="../charts/chart6.xml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4.png"/><Relationship Id="rId9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6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logo_prorata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7483648" y="-2147483648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629713" y="2597951"/>
            <a:ext cx="7884575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l-GR" sz="5000" b="1" dirty="0">
                <a:solidFill>
                  <a:srgbClr val="AB0D89"/>
                </a:solidFill>
                <a:latin typeface="Century Gothic" panose="020B0502020202020204" pitchFamily="34" charset="0"/>
                <a:cs typeface="Arial" charset="0"/>
              </a:rPr>
              <a:t>Ερώτηση της Δευτέρας</a:t>
            </a:r>
          </a:p>
        </p:txBody>
      </p:sp>
      <p:sp>
        <p:nvSpPr>
          <p:cNvPr id="16" name="TextBox 17"/>
          <p:cNvSpPr txBox="1">
            <a:spLocks noChangeArrowheads="1"/>
          </p:cNvSpPr>
          <p:nvPr/>
        </p:nvSpPr>
        <p:spPr bwMode="auto">
          <a:xfrm>
            <a:off x="2794674" y="4243164"/>
            <a:ext cx="35546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l-GR" b="1" dirty="0">
                <a:latin typeface="Century Gothic" panose="020B0502020202020204" pitchFamily="34" charset="0"/>
              </a:rPr>
              <a:t>21 – 23 Ιανουαρίου 2019</a:t>
            </a:r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2836" y="6134474"/>
            <a:ext cx="1351795" cy="287732"/>
          </a:xfrm>
          <a:prstGeom prst="rect">
            <a:avLst/>
          </a:prstGeom>
        </p:spPr>
      </p:pic>
      <p:sp>
        <p:nvSpPr>
          <p:cNvPr id="17" name="TextBox 17"/>
          <p:cNvSpPr txBox="1">
            <a:spLocks noChangeArrowheads="1"/>
          </p:cNvSpPr>
          <p:nvPr/>
        </p:nvSpPr>
        <p:spPr bwMode="auto">
          <a:xfrm>
            <a:off x="2794673" y="5737006"/>
            <a:ext cx="35546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l-GR" b="1" dirty="0">
                <a:solidFill>
                  <a:srgbClr val="C00000"/>
                </a:solidFill>
                <a:latin typeface="Century Gothic" panose="020B0502020202020204" pitchFamily="34" charset="0"/>
              </a:rPr>
              <a:t>σε συνεργασία με την</a:t>
            </a:r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499" y="-445689"/>
            <a:ext cx="5715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198344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7" name="logo_prorata3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147483648" y="-2147483648"/>
            <a:ext cx="0" cy="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11" name="TextBox 17"/>
          <p:cNvSpPr txBox="1">
            <a:spLocks noChangeArrowheads="1"/>
          </p:cNvSpPr>
          <p:nvPr/>
        </p:nvSpPr>
        <p:spPr bwMode="auto">
          <a:xfrm>
            <a:off x="2794674" y="4243164"/>
            <a:ext cx="35546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l-GR" b="1" dirty="0">
                <a:latin typeface="Century Gothic" panose="020B0502020202020204" pitchFamily="34" charset="0"/>
              </a:rPr>
              <a:t>21 – 23 Ιανουαρίου 2019</a:t>
            </a:r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2836" y="2927038"/>
            <a:ext cx="1351795" cy="287732"/>
          </a:xfrm>
          <a:prstGeom prst="rect">
            <a:avLst/>
          </a:prstGeom>
        </p:spPr>
      </p:pic>
      <p:sp>
        <p:nvSpPr>
          <p:cNvPr id="13" name="TextBox 17"/>
          <p:cNvSpPr txBox="1">
            <a:spLocks noChangeArrowheads="1"/>
          </p:cNvSpPr>
          <p:nvPr/>
        </p:nvSpPr>
        <p:spPr bwMode="auto">
          <a:xfrm>
            <a:off x="2794673" y="2529570"/>
            <a:ext cx="35546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l-GR" b="1" dirty="0">
                <a:solidFill>
                  <a:srgbClr val="C00000"/>
                </a:solidFill>
                <a:latin typeface="Century Gothic" panose="020B0502020202020204" pitchFamily="34" charset="0"/>
              </a:rPr>
              <a:t>σε συνεργασία με την</a:t>
            </a:r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499" y="-445689"/>
            <a:ext cx="5715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448810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525" y="1014413"/>
            <a:ext cx="7169150" cy="99060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l-GR" sz="3600" dirty="0">
                <a:solidFill>
                  <a:schemeClr val="tx1"/>
                </a:solidFill>
                <a:latin typeface="Century Gothic" panose="020B0502020202020204" pitchFamily="34" charset="0"/>
              </a:rPr>
              <a:t> η ταυτότητα της έρευνας</a:t>
            </a:r>
            <a:endParaRPr lang="en-US" sz="3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386" name="TextBox 18"/>
          <p:cNvSpPr txBox="1">
            <a:spLocks noChangeArrowheads="1"/>
          </p:cNvSpPr>
          <p:nvPr/>
        </p:nvSpPr>
        <p:spPr bwMode="auto">
          <a:xfrm>
            <a:off x="2444750" y="2408238"/>
            <a:ext cx="1847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l-GR" sz="1600"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16388" name="TextBox 23"/>
          <p:cNvSpPr txBox="1">
            <a:spLocks noChangeArrowheads="1"/>
          </p:cNvSpPr>
          <p:nvPr/>
        </p:nvSpPr>
        <p:spPr bwMode="auto">
          <a:xfrm>
            <a:off x="1311276" y="3175630"/>
            <a:ext cx="4873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Ποσοτική Έρευνα με </a:t>
            </a:r>
            <a:r>
              <a:rPr lang="el-GR" sz="1200" b="1" dirty="0" err="1">
                <a:latin typeface="Century Gothic" panose="020B0502020202020204" pitchFamily="34" charset="0"/>
                <a:cs typeface="Arial" charset="0"/>
              </a:rPr>
              <a:t>online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 συμπλήρωση δομημένου ερωτηματολογίου</a:t>
            </a:r>
          </a:p>
        </p:txBody>
      </p:sp>
      <p:pic>
        <p:nvPicPr>
          <p:cNvPr id="16389" name="Picture 24" descr="peopl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3846513"/>
            <a:ext cx="64293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Box 25"/>
          <p:cNvSpPr txBox="1">
            <a:spLocks noChangeArrowheads="1"/>
          </p:cNvSpPr>
          <p:nvPr/>
        </p:nvSpPr>
        <p:spPr bwMode="auto">
          <a:xfrm>
            <a:off x="1311276" y="2290764"/>
            <a:ext cx="47756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 err="1">
                <a:latin typeface="Century Gothic" panose="020B0502020202020204" pitchFamily="34" charset="0"/>
                <a:cs typeface="Arial" charset="0"/>
              </a:rPr>
              <a:t>ProRata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 A.E. Εταιρεία Ερευνών Κοινής Γνώμης και Εφαρμογών Επικοινωνίας</a:t>
            </a:r>
          </a:p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(Αριθμός Μητρώου ΕΣΡ: 56)</a:t>
            </a:r>
          </a:p>
        </p:txBody>
      </p:sp>
      <p:pic>
        <p:nvPicPr>
          <p:cNvPr id="16391" name="Picture 26" descr="letter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63" y="2290763"/>
            <a:ext cx="550862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Rectangle 27"/>
          <p:cNvSpPr>
            <a:spLocks noChangeArrowheads="1"/>
          </p:cNvSpPr>
          <p:nvPr/>
        </p:nvSpPr>
        <p:spPr bwMode="auto">
          <a:xfrm>
            <a:off x="1311276" y="3979237"/>
            <a:ext cx="33988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Γενικός πληθυσμός άνω των 1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7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 ετών</a:t>
            </a:r>
          </a:p>
        </p:txBody>
      </p:sp>
      <p:pic>
        <p:nvPicPr>
          <p:cNvPr id="16393" name="Picture 30" descr="locatio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4738474"/>
            <a:ext cx="5524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4" name="TextBox 32"/>
          <p:cNvSpPr txBox="1">
            <a:spLocks noChangeArrowheads="1"/>
          </p:cNvSpPr>
          <p:nvPr/>
        </p:nvSpPr>
        <p:spPr bwMode="auto">
          <a:xfrm>
            <a:off x="1120775" y="1509713"/>
            <a:ext cx="1847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l-GR" sz="1600"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16395" name="TextBox 33"/>
          <p:cNvSpPr txBox="1">
            <a:spLocks noChangeArrowheads="1"/>
          </p:cNvSpPr>
          <p:nvPr/>
        </p:nvSpPr>
        <p:spPr bwMode="auto">
          <a:xfrm>
            <a:off x="1311276" y="4738474"/>
            <a:ext cx="48736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Γεωγραφική κάλυψη: Σύνολο επικράτειας</a:t>
            </a:r>
          </a:p>
        </p:txBody>
      </p:sp>
      <p:pic>
        <p:nvPicPr>
          <p:cNvPr id="16398" name="Picture 39" descr="calendar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110" y="3287713"/>
            <a:ext cx="557212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9" name="TextBox 40"/>
          <p:cNvSpPr txBox="1">
            <a:spLocks noChangeArrowheads="1"/>
          </p:cNvSpPr>
          <p:nvPr/>
        </p:nvSpPr>
        <p:spPr bwMode="auto">
          <a:xfrm>
            <a:off x="7080010" y="3406463"/>
            <a:ext cx="206399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21 – 23 Ιανουαρίου 2019</a:t>
            </a:r>
          </a:p>
        </p:txBody>
      </p:sp>
      <p:pic>
        <p:nvPicPr>
          <p:cNvPr id="16400" name="Picture 44" descr="commerce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110" y="2153902"/>
            <a:ext cx="7239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1" name="Picture 45" descr="paint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5638448"/>
            <a:ext cx="581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2" name="TextBox 46"/>
          <p:cNvSpPr txBox="1">
            <a:spLocks noChangeArrowheads="1"/>
          </p:cNvSpPr>
          <p:nvPr/>
        </p:nvSpPr>
        <p:spPr bwMode="auto">
          <a:xfrm>
            <a:off x="1303918" y="5638448"/>
            <a:ext cx="34061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Μέγεθος δείγματος: 2260 ερωτηματολόγια</a:t>
            </a:r>
          </a:p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Στάθμιση με βάση την τοποθέτηση στην κλίμακα αριστερά - δεξιά</a:t>
            </a:r>
            <a:endParaRPr lang="en-US" sz="1200" b="1" dirty="0"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16403" name="TextBox 47"/>
          <p:cNvSpPr txBox="1">
            <a:spLocks noChangeArrowheads="1"/>
          </p:cNvSpPr>
          <p:nvPr/>
        </p:nvSpPr>
        <p:spPr bwMode="auto">
          <a:xfrm>
            <a:off x="7080010" y="2285127"/>
            <a:ext cx="20639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Δειγματοληψία χωρίς πιθανότητα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6086914" y="1886098"/>
            <a:ext cx="15875" cy="4740275"/>
          </a:xfrm>
          <a:prstGeom prst="line">
            <a:avLst/>
          </a:prstGeom>
          <a:ln w="1016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408" name="Picture 29" descr="typography-2 αντίγραφο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3" y="595027"/>
            <a:ext cx="163830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5" descr="icon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86461" y="935891"/>
            <a:ext cx="1151897" cy="1151897"/>
          </a:xfrm>
          <a:prstGeom prst="rect">
            <a:avLst/>
          </a:prstGeom>
        </p:spPr>
      </p:pic>
      <p:pic>
        <p:nvPicPr>
          <p:cNvPr id="25" name="Picture 50" descr="telephone.pn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52093" y="3108815"/>
            <a:ext cx="5476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Εικόνα 2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686" y="-640293"/>
            <a:ext cx="2407123" cy="1604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485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Γράφημα 6"/>
          <p:cNvGraphicFramePr/>
          <p:nvPr>
            <p:extLst>
              <p:ext uri="{D42A27DB-BD31-4B8C-83A1-F6EECF244321}">
                <p14:modId xmlns:p14="http://schemas.microsoft.com/office/powerpoint/2010/main" val="3296091829"/>
              </p:ext>
            </p:extLst>
          </p:nvPr>
        </p:nvGraphicFramePr>
        <p:xfrm>
          <a:off x="0" y="1573068"/>
          <a:ext cx="9120977" cy="5284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Τίτλος 7"/>
          <p:cNvSpPr>
            <a:spLocks noGrp="1"/>
          </p:cNvSpPr>
          <p:nvPr>
            <p:ph type="title"/>
          </p:nvPr>
        </p:nvSpPr>
        <p:spPr>
          <a:xfrm>
            <a:off x="351257" y="500746"/>
            <a:ext cx="7987525" cy="572527"/>
          </a:xfrm>
        </p:spPr>
        <p:txBody>
          <a:bodyPr>
            <a:noAutofit/>
          </a:bodyPr>
          <a:lstStyle/>
          <a:p>
            <a:pPr algn="just"/>
            <a:r>
              <a:rPr lang="el-GR" sz="1600" dirty="0">
                <a:latin typeface="Century Gothic" pitchFamily="34" charset="0"/>
              </a:rPr>
              <a:t>Πιστεύετε ότι η χρήση δακρυγόνων από την αστυνομία στο συλλαλητήριο της Κυριακής ήταν δικαιολογημένη ή όχι;</a:t>
            </a:r>
            <a:endParaRPr lang="en-GB" sz="1600" dirty="0">
              <a:latin typeface="Century Gothic" pitchFamily="34" charset="0"/>
            </a:endParaRPr>
          </a:p>
        </p:txBody>
      </p:sp>
      <p:pic>
        <p:nvPicPr>
          <p:cNvPr id="16" name="Picture 10" descr="typography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271" y="470512"/>
            <a:ext cx="280988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1" descr="signs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32643" y="884850"/>
            <a:ext cx="265113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Εικόνα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202" y="3847044"/>
            <a:ext cx="736998" cy="736978"/>
          </a:xfrm>
          <a:prstGeom prst="rect">
            <a:avLst/>
          </a:prstGeom>
        </p:spPr>
      </p:pic>
      <p:pic>
        <p:nvPicPr>
          <p:cNvPr id="14" name="Εικόνα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782" y="537594"/>
            <a:ext cx="713701" cy="713701"/>
          </a:xfrm>
          <a:prstGeom prst="rect">
            <a:avLst/>
          </a:prstGeom>
        </p:spPr>
      </p:pic>
      <p:pic>
        <p:nvPicPr>
          <p:cNvPr id="11" name="Εικόνα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686" y="-640293"/>
            <a:ext cx="2407123" cy="1604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979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Γράφημα 18"/>
          <p:cNvGraphicFramePr/>
          <p:nvPr>
            <p:extLst>
              <p:ext uri="{D42A27DB-BD31-4B8C-83A1-F6EECF244321}">
                <p14:modId xmlns:p14="http://schemas.microsoft.com/office/powerpoint/2010/main" val="2195022173"/>
              </p:ext>
            </p:extLst>
          </p:nvPr>
        </p:nvGraphicFramePr>
        <p:xfrm>
          <a:off x="-1" y="1251295"/>
          <a:ext cx="9120978" cy="5606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6" name="Picture 10" descr="typography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271" y="470512"/>
            <a:ext cx="280988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Εικόνα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782" y="537594"/>
            <a:ext cx="713701" cy="713701"/>
          </a:xfrm>
          <a:prstGeom prst="rect">
            <a:avLst/>
          </a:prstGeom>
        </p:spPr>
      </p:pic>
      <p:pic>
        <p:nvPicPr>
          <p:cNvPr id="17" name="Εικόνα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825" y="6209730"/>
            <a:ext cx="509419" cy="509405"/>
          </a:xfrm>
          <a:prstGeom prst="rect">
            <a:avLst/>
          </a:prstGeom>
        </p:spPr>
      </p:pic>
      <p:pic>
        <p:nvPicPr>
          <p:cNvPr id="15" name="Εικόνα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686" y="-640293"/>
            <a:ext cx="2407123" cy="1604749"/>
          </a:xfrm>
          <a:prstGeom prst="rect">
            <a:avLst/>
          </a:prstGeom>
        </p:spPr>
      </p:pic>
      <p:grpSp>
        <p:nvGrpSpPr>
          <p:cNvPr id="18" name="Ομάδα 12"/>
          <p:cNvGrpSpPr/>
          <p:nvPr/>
        </p:nvGrpSpPr>
        <p:grpSpPr>
          <a:xfrm>
            <a:off x="7748762" y="6417239"/>
            <a:ext cx="2607442" cy="354590"/>
            <a:chOff x="6357087" y="1265601"/>
            <a:chExt cx="2607442" cy="354590"/>
          </a:xfrm>
        </p:grpSpPr>
        <p:pic>
          <p:nvPicPr>
            <p:cNvPr id="21" name="Εικόνα 2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7087" y="1265601"/>
              <a:ext cx="185531" cy="185531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6449853" y="1343192"/>
              <a:ext cx="25146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b="1" dirty="0">
                  <a:latin typeface="Century Gothic" panose="020B0502020202020204" pitchFamily="34" charset="0"/>
                </a:rPr>
                <a:t>Βάσει φύλου</a:t>
              </a:r>
            </a:p>
          </p:txBody>
        </p:sp>
      </p:grpSp>
      <p:sp>
        <p:nvSpPr>
          <p:cNvPr id="20" name="Τίτλος 7"/>
          <p:cNvSpPr>
            <a:spLocks noGrp="1"/>
          </p:cNvSpPr>
          <p:nvPr>
            <p:ph type="title"/>
          </p:nvPr>
        </p:nvSpPr>
        <p:spPr>
          <a:xfrm>
            <a:off x="351257" y="500746"/>
            <a:ext cx="7987525" cy="572527"/>
          </a:xfrm>
        </p:spPr>
        <p:txBody>
          <a:bodyPr>
            <a:noAutofit/>
          </a:bodyPr>
          <a:lstStyle/>
          <a:p>
            <a:pPr algn="just"/>
            <a:r>
              <a:rPr lang="el-GR" sz="1600" dirty="0">
                <a:latin typeface="Century Gothic" pitchFamily="34" charset="0"/>
              </a:rPr>
              <a:t>Πιστεύετε ότι η χρήση δακρυγόνων από την αστυνομία στο συλλαλητήριο της Κυριακής ήταν δικαιολογημένη ή όχι;</a:t>
            </a:r>
            <a:endParaRPr lang="en-GB" sz="1600" dirty="0">
              <a:latin typeface="Century Gothic" pitchFamily="34" charset="0"/>
            </a:endParaRPr>
          </a:p>
        </p:txBody>
      </p:sp>
      <p:pic>
        <p:nvPicPr>
          <p:cNvPr id="25" name="Picture 11" descr="signs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832643" y="884850"/>
            <a:ext cx="265113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97107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Γράφημα 18"/>
          <p:cNvGraphicFramePr/>
          <p:nvPr>
            <p:extLst>
              <p:ext uri="{D42A27DB-BD31-4B8C-83A1-F6EECF244321}">
                <p14:modId xmlns:p14="http://schemas.microsoft.com/office/powerpoint/2010/main" val="3976196305"/>
              </p:ext>
            </p:extLst>
          </p:nvPr>
        </p:nvGraphicFramePr>
        <p:xfrm>
          <a:off x="-1" y="1251295"/>
          <a:ext cx="9120978" cy="5606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6" name="Picture 10" descr="typography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271" y="470512"/>
            <a:ext cx="280988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Εικόνα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782" y="537594"/>
            <a:ext cx="713701" cy="713701"/>
          </a:xfrm>
          <a:prstGeom prst="rect">
            <a:avLst/>
          </a:prstGeom>
        </p:spPr>
      </p:pic>
      <p:grpSp>
        <p:nvGrpSpPr>
          <p:cNvPr id="11" name="Ομάδα 12"/>
          <p:cNvGrpSpPr/>
          <p:nvPr/>
        </p:nvGrpSpPr>
        <p:grpSpPr>
          <a:xfrm>
            <a:off x="7748762" y="6417239"/>
            <a:ext cx="2607442" cy="354590"/>
            <a:chOff x="6357087" y="1265601"/>
            <a:chExt cx="2607442" cy="354590"/>
          </a:xfrm>
        </p:grpSpPr>
        <p:pic>
          <p:nvPicPr>
            <p:cNvPr id="12" name="Εικόνα 1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7087" y="1265601"/>
              <a:ext cx="185531" cy="185531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6449853" y="1343192"/>
              <a:ext cx="25146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b="1" dirty="0">
                  <a:latin typeface="Century Gothic" panose="020B0502020202020204" pitchFamily="34" charset="0"/>
                </a:rPr>
                <a:t>Βάσει ηλικίας</a:t>
              </a:r>
            </a:p>
          </p:txBody>
        </p:sp>
      </p:grpSp>
      <p:pic>
        <p:nvPicPr>
          <p:cNvPr id="17" name="Εικόνα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8251" y="6209730"/>
            <a:ext cx="509419" cy="509405"/>
          </a:xfrm>
          <a:prstGeom prst="rect">
            <a:avLst/>
          </a:prstGeom>
        </p:spPr>
      </p:pic>
      <p:pic>
        <p:nvPicPr>
          <p:cNvPr id="15" name="Εικόνα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686" y="-640293"/>
            <a:ext cx="2407123" cy="1604749"/>
          </a:xfrm>
          <a:prstGeom prst="rect">
            <a:avLst/>
          </a:prstGeom>
        </p:spPr>
      </p:pic>
      <p:sp>
        <p:nvSpPr>
          <p:cNvPr id="20" name="Τίτλος 7"/>
          <p:cNvSpPr>
            <a:spLocks noGrp="1"/>
          </p:cNvSpPr>
          <p:nvPr>
            <p:ph type="title"/>
          </p:nvPr>
        </p:nvSpPr>
        <p:spPr>
          <a:xfrm>
            <a:off x="351257" y="500746"/>
            <a:ext cx="7987525" cy="572527"/>
          </a:xfrm>
        </p:spPr>
        <p:txBody>
          <a:bodyPr>
            <a:noAutofit/>
          </a:bodyPr>
          <a:lstStyle/>
          <a:p>
            <a:pPr algn="just"/>
            <a:r>
              <a:rPr lang="el-GR" sz="1600" dirty="0">
                <a:latin typeface="Century Gothic" pitchFamily="34" charset="0"/>
              </a:rPr>
              <a:t>Πιστεύετε ότι η χρήση δακρυγόνων από την αστυνομία στο συλλαλητήριο της Κυριακής ήταν δικαιολογημένη ή όχι;</a:t>
            </a:r>
            <a:endParaRPr lang="en-GB" sz="1600" dirty="0">
              <a:latin typeface="Century Gothic" pitchFamily="34" charset="0"/>
            </a:endParaRPr>
          </a:p>
        </p:txBody>
      </p:sp>
      <p:pic>
        <p:nvPicPr>
          <p:cNvPr id="22" name="Picture 11" descr="signs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832643" y="884850"/>
            <a:ext cx="265113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76908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Γράφημα 18"/>
          <p:cNvGraphicFramePr/>
          <p:nvPr>
            <p:extLst>
              <p:ext uri="{D42A27DB-BD31-4B8C-83A1-F6EECF244321}">
                <p14:modId xmlns:p14="http://schemas.microsoft.com/office/powerpoint/2010/main" val="951773596"/>
              </p:ext>
            </p:extLst>
          </p:nvPr>
        </p:nvGraphicFramePr>
        <p:xfrm>
          <a:off x="-1" y="1251295"/>
          <a:ext cx="9120978" cy="5606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6" name="Picture 10" descr="typography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271" y="470512"/>
            <a:ext cx="280988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Εικόνα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782" y="537594"/>
            <a:ext cx="713701" cy="713701"/>
          </a:xfrm>
          <a:prstGeom prst="rect">
            <a:avLst/>
          </a:prstGeom>
        </p:spPr>
      </p:pic>
      <p:grpSp>
        <p:nvGrpSpPr>
          <p:cNvPr id="17" name="Ομάδα 12"/>
          <p:cNvGrpSpPr/>
          <p:nvPr/>
        </p:nvGrpSpPr>
        <p:grpSpPr>
          <a:xfrm>
            <a:off x="7516746" y="6417239"/>
            <a:ext cx="2607442" cy="354590"/>
            <a:chOff x="6357087" y="1265601"/>
            <a:chExt cx="2607442" cy="354590"/>
          </a:xfrm>
        </p:grpSpPr>
        <p:pic>
          <p:nvPicPr>
            <p:cNvPr id="21" name="Εικόνα 2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7087" y="1265601"/>
              <a:ext cx="185531" cy="185531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6449853" y="1343192"/>
              <a:ext cx="25146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b="1" dirty="0">
                  <a:latin typeface="Century Gothic" panose="020B0502020202020204" pitchFamily="34" charset="0"/>
                </a:rPr>
                <a:t>Βάσει εκπαίδευσης</a:t>
              </a:r>
            </a:p>
          </p:txBody>
        </p:sp>
      </p:grpSp>
      <p:pic>
        <p:nvPicPr>
          <p:cNvPr id="24" name="Εικόνα 2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8251" y="6209730"/>
            <a:ext cx="509419" cy="509405"/>
          </a:xfrm>
          <a:prstGeom prst="rect">
            <a:avLst/>
          </a:prstGeom>
        </p:spPr>
      </p:pic>
      <p:pic>
        <p:nvPicPr>
          <p:cNvPr id="13" name="Εικόνα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686" y="-640293"/>
            <a:ext cx="2407123" cy="1604749"/>
          </a:xfrm>
          <a:prstGeom prst="rect">
            <a:avLst/>
          </a:prstGeom>
        </p:spPr>
      </p:pic>
      <p:sp>
        <p:nvSpPr>
          <p:cNvPr id="15" name="Τίτλος 7"/>
          <p:cNvSpPr>
            <a:spLocks noGrp="1"/>
          </p:cNvSpPr>
          <p:nvPr>
            <p:ph type="title"/>
          </p:nvPr>
        </p:nvSpPr>
        <p:spPr>
          <a:xfrm>
            <a:off x="351257" y="500746"/>
            <a:ext cx="7987525" cy="572527"/>
          </a:xfrm>
        </p:spPr>
        <p:txBody>
          <a:bodyPr>
            <a:noAutofit/>
          </a:bodyPr>
          <a:lstStyle/>
          <a:p>
            <a:pPr algn="just"/>
            <a:r>
              <a:rPr lang="el-GR" sz="1600" dirty="0">
                <a:latin typeface="Century Gothic" pitchFamily="34" charset="0"/>
              </a:rPr>
              <a:t>Πιστεύετε ότι η χρήση δακρυγόνων από την αστυνομία στο συλλαλητήριο της Κυριακής ήταν δικαιολογημένη ή όχι;</a:t>
            </a:r>
            <a:endParaRPr lang="en-GB" sz="1600" dirty="0">
              <a:latin typeface="Century Gothic" pitchFamily="34" charset="0"/>
            </a:endParaRPr>
          </a:p>
        </p:txBody>
      </p:sp>
      <p:pic>
        <p:nvPicPr>
          <p:cNvPr id="18" name="Picture 11" descr="signs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832643" y="884850"/>
            <a:ext cx="265113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47495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Γράφημα 18"/>
          <p:cNvGraphicFramePr/>
          <p:nvPr>
            <p:extLst>
              <p:ext uri="{D42A27DB-BD31-4B8C-83A1-F6EECF244321}">
                <p14:modId xmlns:p14="http://schemas.microsoft.com/office/powerpoint/2010/main" val="667038792"/>
              </p:ext>
            </p:extLst>
          </p:nvPr>
        </p:nvGraphicFramePr>
        <p:xfrm>
          <a:off x="-1" y="1251295"/>
          <a:ext cx="9120978" cy="5606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6" name="Picture 10" descr="typography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271" y="470512"/>
            <a:ext cx="280988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Εικόνα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782" y="537594"/>
            <a:ext cx="713701" cy="713701"/>
          </a:xfrm>
          <a:prstGeom prst="rect">
            <a:avLst/>
          </a:prstGeom>
        </p:spPr>
      </p:pic>
      <p:grpSp>
        <p:nvGrpSpPr>
          <p:cNvPr id="11" name="Ομάδα 12"/>
          <p:cNvGrpSpPr/>
          <p:nvPr/>
        </p:nvGrpSpPr>
        <p:grpSpPr>
          <a:xfrm>
            <a:off x="7407562" y="6417239"/>
            <a:ext cx="2607442" cy="354590"/>
            <a:chOff x="6357087" y="1265601"/>
            <a:chExt cx="2607442" cy="354590"/>
          </a:xfrm>
        </p:grpSpPr>
        <p:pic>
          <p:nvPicPr>
            <p:cNvPr id="12" name="Εικόνα 1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7087" y="1265601"/>
              <a:ext cx="185531" cy="185531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6449853" y="1343192"/>
              <a:ext cx="25146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b="1" dirty="0">
                  <a:latin typeface="Century Gothic" panose="020B0502020202020204" pitchFamily="34" charset="0"/>
                </a:rPr>
                <a:t>Βάσει απασχόλησης</a:t>
              </a:r>
            </a:p>
          </p:txBody>
        </p:sp>
      </p:grpSp>
      <p:pic>
        <p:nvPicPr>
          <p:cNvPr id="15" name="Εικόνα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686" y="-640293"/>
            <a:ext cx="2407123" cy="1604749"/>
          </a:xfrm>
          <a:prstGeom prst="rect">
            <a:avLst/>
          </a:prstGeom>
        </p:spPr>
      </p:pic>
      <p:pic>
        <p:nvPicPr>
          <p:cNvPr id="20" name="Εικόνα 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893" y="6223378"/>
            <a:ext cx="509419" cy="509405"/>
          </a:xfrm>
          <a:prstGeom prst="rect">
            <a:avLst/>
          </a:prstGeom>
        </p:spPr>
      </p:pic>
      <p:sp>
        <p:nvSpPr>
          <p:cNvPr id="17" name="Τίτλος 7"/>
          <p:cNvSpPr>
            <a:spLocks noGrp="1"/>
          </p:cNvSpPr>
          <p:nvPr>
            <p:ph type="title"/>
          </p:nvPr>
        </p:nvSpPr>
        <p:spPr>
          <a:xfrm>
            <a:off x="351257" y="500746"/>
            <a:ext cx="7987525" cy="572527"/>
          </a:xfrm>
        </p:spPr>
        <p:txBody>
          <a:bodyPr>
            <a:noAutofit/>
          </a:bodyPr>
          <a:lstStyle/>
          <a:p>
            <a:pPr algn="just"/>
            <a:r>
              <a:rPr lang="el-GR" sz="1600" dirty="0">
                <a:latin typeface="Century Gothic" pitchFamily="34" charset="0"/>
              </a:rPr>
              <a:t>Πιστεύετε ότι η χρήση δακρυγόνων από την αστυνομία στο συλλαλητήριο της Κυριακής ήταν δικαιολογημένη ή όχι;</a:t>
            </a:r>
            <a:endParaRPr lang="en-GB" sz="1600" dirty="0">
              <a:latin typeface="Century Gothic" pitchFamily="34" charset="0"/>
            </a:endParaRPr>
          </a:p>
        </p:txBody>
      </p:sp>
      <p:pic>
        <p:nvPicPr>
          <p:cNvPr id="22" name="Picture 11" descr="signs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832643" y="884850"/>
            <a:ext cx="265113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12369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Γράφημα 16"/>
          <p:cNvGraphicFramePr/>
          <p:nvPr>
            <p:extLst>
              <p:ext uri="{D42A27DB-BD31-4B8C-83A1-F6EECF244321}">
                <p14:modId xmlns:p14="http://schemas.microsoft.com/office/powerpoint/2010/main" val="3194860982"/>
              </p:ext>
            </p:extLst>
          </p:nvPr>
        </p:nvGraphicFramePr>
        <p:xfrm>
          <a:off x="-1" y="1251295"/>
          <a:ext cx="9120978" cy="5606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6" name="Picture 10" descr="typography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271" y="470512"/>
            <a:ext cx="280988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Εικόνα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782" y="537594"/>
            <a:ext cx="713701" cy="713701"/>
          </a:xfrm>
          <a:prstGeom prst="rect">
            <a:avLst/>
          </a:prstGeom>
        </p:spPr>
      </p:pic>
      <p:grpSp>
        <p:nvGrpSpPr>
          <p:cNvPr id="28" name="Ομάδα 12"/>
          <p:cNvGrpSpPr/>
          <p:nvPr/>
        </p:nvGrpSpPr>
        <p:grpSpPr>
          <a:xfrm>
            <a:off x="5335820" y="6485326"/>
            <a:ext cx="3835471" cy="354590"/>
            <a:chOff x="6357087" y="1265601"/>
            <a:chExt cx="3835471" cy="354590"/>
          </a:xfrm>
        </p:grpSpPr>
        <p:pic>
          <p:nvPicPr>
            <p:cNvPr id="29" name="Εικόνα 2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7087" y="1265601"/>
              <a:ext cx="185531" cy="185531"/>
            </a:xfrm>
            <a:prstGeom prst="rect">
              <a:avLst/>
            </a:prstGeom>
          </p:spPr>
        </p:pic>
        <p:sp>
          <p:nvSpPr>
            <p:cNvPr id="30" name="TextBox 29"/>
            <p:cNvSpPr txBox="1"/>
            <p:nvPr/>
          </p:nvSpPr>
          <p:spPr>
            <a:xfrm>
              <a:off x="6449853" y="1343192"/>
              <a:ext cx="37427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b="1" dirty="0">
                  <a:latin typeface="Century Gothic" panose="020B0502020202020204" pitchFamily="34" charset="0"/>
                </a:rPr>
                <a:t>Βάσει τοποθέτησης στον άξονα αριστερά - δεξιά</a:t>
              </a:r>
            </a:p>
          </p:txBody>
        </p:sp>
      </p:grpSp>
      <p:pic>
        <p:nvPicPr>
          <p:cNvPr id="13" name="Εικόνα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472" y="6223378"/>
            <a:ext cx="509419" cy="509405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686" y="-640293"/>
            <a:ext cx="2407123" cy="1604749"/>
          </a:xfrm>
          <a:prstGeom prst="rect">
            <a:avLst/>
          </a:prstGeom>
        </p:spPr>
      </p:pic>
      <p:sp>
        <p:nvSpPr>
          <p:cNvPr id="15" name="Τίτλος 7"/>
          <p:cNvSpPr>
            <a:spLocks noGrp="1"/>
          </p:cNvSpPr>
          <p:nvPr>
            <p:ph type="title"/>
          </p:nvPr>
        </p:nvSpPr>
        <p:spPr>
          <a:xfrm>
            <a:off x="351257" y="500746"/>
            <a:ext cx="7987525" cy="572527"/>
          </a:xfrm>
        </p:spPr>
        <p:txBody>
          <a:bodyPr>
            <a:noAutofit/>
          </a:bodyPr>
          <a:lstStyle/>
          <a:p>
            <a:pPr algn="just"/>
            <a:r>
              <a:rPr lang="el-GR" sz="1600" dirty="0">
                <a:latin typeface="Century Gothic" pitchFamily="34" charset="0"/>
              </a:rPr>
              <a:t>Πιστεύετε ότι η χρήση δακρυγόνων από την αστυνομία στο συλλαλητήριο της Κυριακής ήταν δικαιολογημένη ή όχι;</a:t>
            </a:r>
            <a:endParaRPr lang="en-GB" sz="1600" dirty="0">
              <a:latin typeface="Century Gothic" pitchFamily="34" charset="0"/>
            </a:endParaRPr>
          </a:p>
        </p:txBody>
      </p:sp>
      <p:pic>
        <p:nvPicPr>
          <p:cNvPr id="19" name="Picture 11" descr="signs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832643" y="884850"/>
            <a:ext cx="265113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91529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Πίνακας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070588"/>
              </p:ext>
            </p:extLst>
          </p:nvPr>
        </p:nvGraphicFramePr>
        <p:xfrm>
          <a:off x="351259" y="1981348"/>
          <a:ext cx="8701224" cy="27340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57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5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9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63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77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55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569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 </a:t>
                      </a:r>
                      <a:endParaRPr lang="el-GR" sz="16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905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ΣΥΡΙΖΑ</a:t>
                      </a:r>
                    </a:p>
                  </a:txBody>
                  <a:tcPr marL="9525" marR="9525" marT="9525" marB="0" anchor="ctr">
                    <a:solidFill>
                      <a:srgbClr val="A3A2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ΝΕΑ ΔΗΜΟΚΡΑΤΙΑ</a:t>
                      </a:r>
                    </a:p>
                  </a:txBody>
                  <a:tcPr marL="9525" marR="9525" marT="9525" marB="0" anchor="ctr">
                    <a:solidFill>
                      <a:srgbClr val="A3A2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ΧΡΥΣΗ ΑΥΓΗ</a:t>
                      </a:r>
                    </a:p>
                  </a:txBody>
                  <a:tcPr marL="9525" marR="9525" marT="9525" marB="0" anchor="ctr">
                    <a:solidFill>
                      <a:srgbClr val="A3A2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ΚΙΝΗΜΑ ΑΛΛΑΓΗΣ</a:t>
                      </a:r>
                    </a:p>
                  </a:txBody>
                  <a:tcPr marL="9525" marR="9525" marT="9525" marB="0" anchor="ctr">
                    <a:solidFill>
                      <a:srgbClr val="A3A2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ΚΚΕ</a:t>
                      </a:r>
                    </a:p>
                  </a:txBody>
                  <a:tcPr marL="9525" marR="9525" marT="9525" marB="0" anchor="ctr">
                    <a:solidFill>
                      <a:srgbClr val="A3A2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1767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ΝΑΙ, ΗΤΑΝ</a:t>
                      </a:r>
                    </a:p>
                  </a:txBody>
                  <a:tcPr marL="19050" marR="19050" marT="19050" marB="19050" anchor="ctr">
                    <a:solidFill>
                      <a:srgbClr val="A3A2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solidFill>
                      <a:srgbClr val="E22A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rgbClr val="E22A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rgbClr val="E22A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rgbClr val="E22A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rgbClr val="E22A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8441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ΟΧΙ, ΔΕΝ ΗΤΑΝ</a:t>
                      </a:r>
                    </a:p>
                  </a:txBody>
                  <a:tcPr marL="19050" marR="19050" marT="19050" marB="19050" anchor="ctr">
                    <a:solidFill>
                      <a:srgbClr val="A3A2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solidFill>
                      <a:srgbClr val="E22A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solidFill>
                      <a:srgbClr val="E22A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solidFill>
                      <a:srgbClr val="E22A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solidFill>
                      <a:srgbClr val="E22A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solidFill>
                      <a:srgbClr val="E22A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6941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ΔΞ/ΔΑ</a:t>
                      </a:r>
                      <a:endParaRPr lang="el-GR" sz="16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A3A28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rgbClr val="E22A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E22A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E22A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E22A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rgbClr val="E22A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6" name="Picture 10" descr="typography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271" y="470512"/>
            <a:ext cx="280988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Εικόνα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782" y="537594"/>
            <a:ext cx="713701" cy="713701"/>
          </a:xfrm>
          <a:prstGeom prst="rect">
            <a:avLst/>
          </a:prstGeom>
        </p:spPr>
      </p:pic>
      <p:pic>
        <p:nvPicPr>
          <p:cNvPr id="13" name="Εικόνα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751" y="1920449"/>
            <a:ext cx="509419" cy="509405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686" y="-640293"/>
            <a:ext cx="2407123" cy="1604749"/>
          </a:xfrm>
          <a:prstGeom prst="rect">
            <a:avLst/>
          </a:prstGeom>
        </p:spPr>
      </p:pic>
      <p:grpSp>
        <p:nvGrpSpPr>
          <p:cNvPr id="20" name="Ομάδα 12"/>
          <p:cNvGrpSpPr/>
          <p:nvPr/>
        </p:nvGrpSpPr>
        <p:grpSpPr>
          <a:xfrm>
            <a:off x="4257567" y="6454587"/>
            <a:ext cx="4968238" cy="354590"/>
            <a:chOff x="6357087" y="1265601"/>
            <a:chExt cx="4968238" cy="354590"/>
          </a:xfrm>
        </p:grpSpPr>
        <p:pic>
          <p:nvPicPr>
            <p:cNvPr id="21" name="Εικόνα 20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7087" y="1265601"/>
              <a:ext cx="185531" cy="185531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6449853" y="1343192"/>
              <a:ext cx="48754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b="1" dirty="0">
                  <a:latin typeface="Century Gothic" panose="020B0502020202020204" pitchFamily="34" charset="0"/>
                </a:rPr>
                <a:t>Βάσει του κόμματος που αισθάνονται ότι βρίσκονται πιο κοντά</a:t>
              </a:r>
            </a:p>
          </p:txBody>
        </p:sp>
      </p:grpSp>
      <p:sp>
        <p:nvSpPr>
          <p:cNvPr id="15" name="Τίτλος 7"/>
          <p:cNvSpPr>
            <a:spLocks noGrp="1"/>
          </p:cNvSpPr>
          <p:nvPr>
            <p:ph type="title"/>
          </p:nvPr>
        </p:nvSpPr>
        <p:spPr>
          <a:xfrm>
            <a:off x="351257" y="500746"/>
            <a:ext cx="7987525" cy="572527"/>
          </a:xfrm>
        </p:spPr>
        <p:txBody>
          <a:bodyPr>
            <a:noAutofit/>
          </a:bodyPr>
          <a:lstStyle/>
          <a:p>
            <a:pPr algn="just"/>
            <a:r>
              <a:rPr lang="el-GR" sz="1600" dirty="0">
                <a:latin typeface="Century Gothic" pitchFamily="34" charset="0"/>
              </a:rPr>
              <a:t>Πιστεύετε ότι η χρήση δακρυγόνων από την αστυνομία στο συλλαλητήριο της Κυριακής ήταν δικαιολογημένη ή όχι;</a:t>
            </a:r>
            <a:endParaRPr lang="en-GB" sz="1600" dirty="0">
              <a:latin typeface="Century Gothic" pitchFamily="34" charset="0"/>
            </a:endParaRPr>
          </a:p>
        </p:txBody>
      </p:sp>
      <p:pic>
        <p:nvPicPr>
          <p:cNvPr id="19" name="Picture 11" descr="signs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32643" y="884850"/>
            <a:ext cx="265113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64985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32">
      <a:dk1>
        <a:sysClr val="windowText" lastClr="000000"/>
      </a:dk1>
      <a:lt1>
        <a:srgbClr val="FFFFFF"/>
      </a:lt1>
      <a:dk2>
        <a:srgbClr val="252731"/>
      </a:dk2>
      <a:lt2>
        <a:srgbClr val="343332"/>
      </a:lt2>
      <a:accent1>
        <a:srgbClr val="AB9AA7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32">
    <a:dk1>
      <a:sysClr val="windowText" lastClr="000000"/>
    </a:dk1>
    <a:lt1>
      <a:srgbClr val="FFFFFF"/>
    </a:lt1>
    <a:dk2>
      <a:srgbClr val="252731"/>
    </a:dk2>
    <a:lt2>
      <a:srgbClr val="343332"/>
    </a:lt2>
    <a:accent1>
      <a:srgbClr val="AB9AA7"/>
    </a:accent1>
    <a:accent2>
      <a:srgbClr val="FF6600"/>
    </a:accent2>
    <a:accent3>
      <a:srgbClr val="FFBA00"/>
    </a:accent3>
    <a:accent4>
      <a:srgbClr val="99CC00"/>
    </a:accent4>
    <a:accent5>
      <a:srgbClr val="528A02"/>
    </a:accent5>
    <a:accent6>
      <a:srgbClr val="333333"/>
    </a:accent6>
    <a:hlink>
      <a:srgbClr val="660000"/>
    </a:hlink>
    <a:folHlink>
      <a:srgbClr val="CC33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10233</TotalTime>
  <Words>273</Words>
  <Application>Microsoft Office PowerPoint</Application>
  <PresentationFormat>On-screen Show (4:3)</PresentationFormat>
  <Paragraphs>62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Century Gothic</vt:lpstr>
      <vt:lpstr>Clarity</vt:lpstr>
      <vt:lpstr>PowerPoint Presentation</vt:lpstr>
      <vt:lpstr> η ταυτότητα της έρευνας</vt:lpstr>
      <vt:lpstr>Πιστεύετε ότι η χρήση δακρυγόνων από την αστυνομία στο συλλαλητήριο της Κυριακής ήταν δικαιολογημένη ή όχι;</vt:lpstr>
      <vt:lpstr>Πιστεύετε ότι η χρήση δακρυγόνων από την αστυνομία στο συλλαλητήριο της Κυριακής ήταν δικαιολογημένη ή όχι;</vt:lpstr>
      <vt:lpstr>Πιστεύετε ότι η χρήση δακρυγόνων από την αστυνομία στο συλλαλητήριο της Κυριακής ήταν δικαιολογημένη ή όχι;</vt:lpstr>
      <vt:lpstr>Πιστεύετε ότι η χρήση δακρυγόνων από την αστυνομία στο συλλαλητήριο της Κυριακής ήταν δικαιολογημένη ή όχι;</vt:lpstr>
      <vt:lpstr>Πιστεύετε ότι η χρήση δακρυγόνων από την αστυνομία στο συλλαλητήριο της Κυριακής ήταν δικαιολογημένη ή όχι;</vt:lpstr>
      <vt:lpstr>Πιστεύετε ότι η χρήση δακρυγόνων από την αστυνομία στο συλλαλητήριο της Κυριακής ήταν δικαιολογημένη ή όχι;</vt:lpstr>
      <vt:lpstr>Πιστεύετε ότι η χρήση δακρυγόνων από την αστυνομία στο συλλαλητήριο της Κυριακής ήταν δικαιολογημένη ή όχι;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Milena P</dc:creator>
  <cp:lastModifiedBy>Tsitounas Kostas</cp:lastModifiedBy>
  <cp:revision>1195</cp:revision>
  <dcterms:created xsi:type="dcterms:W3CDTF">2016-04-12T10:11:03Z</dcterms:created>
  <dcterms:modified xsi:type="dcterms:W3CDTF">2019-01-25T11:02:48Z</dcterms:modified>
</cp:coreProperties>
</file>