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9" r:id="rId3"/>
    <p:sldId id="277" r:id="rId4"/>
    <p:sldId id="260" r:id="rId5"/>
    <p:sldId id="257" r:id="rId6"/>
    <p:sldId id="258" r:id="rId7"/>
    <p:sldId id="261" r:id="rId8"/>
    <p:sldId id="262" r:id="rId9"/>
    <p:sldId id="263" r:id="rId10"/>
    <p:sldId id="273" r:id="rId11"/>
    <p:sldId id="265" r:id="rId12"/>
    <p:sldId id="266" r:id="rId13"/>
    <p:sldId id="267" r:id="rId14"/>
    <p:sldId id="268" r:id="rId15"/>
    <p:sldId id="272" r:id="rId16"/>
    <p:sldId id="270" r:id="rId17"/>
    <p:sldId id="271" r:id="rId18"/>
    <p:sldId id="274" r:id="rId19"/>
    <p:sldId id="276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79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76373-4ECC-4ECF-87F1-19D07BF26480}" type="datetimeFigureOut">
              <a:rPr lang="el-GR" smtClean="0"/>
              <a:pPr/>
              <a:t>3/11/2014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664E1-FCCC-467F-9016-2F8D6F5EFABE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31719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EF1DB-E854-49FC-84C0-A698C1CBB667}" type="datetimeFigureOut">
              <a:rPr lang="el-GR" smtClean="0"/>
              <a:pPr/>
              <a:t>3/11/2014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F619BC-6719-42BC-A88B-AF42155A8B0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37435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619BC-6719-42BC-A88B-AF42155A8B09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619BC-6719-42BC-A88B-AF42155A8B09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619BC-6719-42BC-A88B-AF42155A8B09}" type="slidenum">
              <a:rPr lang="el-GR" smtClean="0"/>
              <a:pPr/>
              <a:t>19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2026E-26A3-46D9-8E23-4FD575C6191E}" type="datetime2">
              <a:rPr lang="en-US" smtClean="0"/>
              <a:pPr/>
              <a:t>Monday, November 03,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ΥΠΟΥΡΓΕΙΟ ΑΝΑΠΤΥΞΗΣ &amp; ΑΝΤΑΓΩΝΙΣΤΙΚΟΤΗΤΑΣ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21F4E-7384-4016-9504-60166CDBFC7B}" type="datetime2">
              <a:rPr lang="en-US" smtClean="0"/>
              <a:pPr/>
              <a:t>Monday, November 03, 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ΥΠΟΥΡΓΕΙΟ ΑΝΑΠΤΥΞΗΣ &amp; ΑΝΤΑΓΩΝΙΣΤΙΚΟΤΗΤΑΣ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79CB-B2BF-4D42-8D13-180CE696F6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5F95-5684-4B90-8BC7-B64BA063CFC6}" type="datetime2">
              <a:rPr lang="en-US" smtClean="0"/>
              <a:pPr/>
              <a:t>Monday, November 03, 2014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ΥΠΟΥΡΓΕΙΟ ΑΝΑΠΤΥΞΗΣ &amp; ΑΝΤΑΓΩΝΙΣΤΙΚΟΤΗΤΑΣ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79CB-B2BF-4D42-8D13-180CE696F6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5EDEA-BBF3-43C3-A17B-5F8C3A1DF978}" type="datetime2">
              <a:rPr lang="en-US" smtClean="0"/>
              <a:pPr/>
              <a:t>Monday, November 03,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ΥΠΟΥΡΓΕΙΟ ΑΝΑΠΤΥΞΗΣ &amp; ΑΝΤΑΓΩΝΙΣΤΙΚΟΤΗΤΑΣ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A5D3-B830-48AE-BD5C-D2BC1B5DA968}" type="datetime2">
              <a:rPr lang="en-US" smtClean="0"/>
              <a:pPr/>
              <a:t>Monday, November 03,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ΥΠΟΥΡΓΕΙΟ ΑΝΑΠΤΥΞΗΣ &amp; ΑΝΤΑΓΩΝΙΣΤΙΚΟΤΗΤΑΣ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4B468-1817-4D1F-BCE5-06365582539C}" type="datetime2">
              <a:rPr lang="en-US" smtClean="0"/>
              <a:pPr/>
              <a:t>Monday, November 03, 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ΥΠΟΥΡΓΕΙΟ ΑΝΑΠΤΥΞΗΣ &amp; ΑΝΤΑΓΩΝΙΣΤΙΚΟΤΗΤΑΣ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79CB-B2BF-4D42-8D13-180CE696F6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0F87F-3C20-4011-9D71-0387028BDC54}" type="datetime2">
              <a:rPr lang="en-US" smtClean="0"/>
              <a:pPr/>
              <a:t>Monday, November 03, 2014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ΥΠΟΥΡΓΕΙΟ ΑΝΑΠΤΥΞΗΣ &amp; ΑΝΤΑΓΩΝΙΣΤΙΚΟΤΗΤΑΣ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79CB-B2BF-4D42-8D13-180CE696F6A9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71572-294F-4665-9572-EF8476BB015F}" type="datetime2">
              <a:rPr lang="en-US" smtClean="0"/>
              <a:pPr/>
              <a:t>Monday, November 03, 2014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ΥΠΟΥΡΓΕΙΟ ΑΝΑΠΤΥΞΗΣ &amp; ΑΝΤΑΓΩΝΙΣΤΙΚΟΤΗΤΑΣ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79CB-B2BF-4D42-8D13-180CE696F6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21A78-00F7-4561-9855-F365FB915425}" type="datetime2">
              <a:rPr lang="en-US" smtClean="0"/>
              <a:pPr/>
              <a:t>Monday, November 03, 2014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ΥΠΟΥΡΓΕΙΟ ΑΝΑΠΤΥΞΗΣ &amp; ΑΝΤΑΓΩΝΙΣΤΙΚΟΤΗΤΑΣ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79CB-B2BF-4D42-8D13-180CE696F6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20A1-C14D-47E5-A195-61E46A71E4B4}" type="datetime2">
              <a:rPr lang="en-US" smtClean="0"/>
              <a:pPr/>
              <a:t>Monday, November 03, 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ΥΠΟΥΡΓΕΙΟ ΑΝΑΠΤΥΞΗΣ &amp; ΑΝΤΑΓΩΝΙΣΤΙΚΟΤΗΤΑΣ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79CB-B2BF-4D42-8D13-180CE696F6A9}" type="slidenum">
              <a:rPr lang="el-GR" smtClean="0"/>
              <a:pPr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C4383-646F-4B41-A49D-7F278DB7C4A3}" type="datetime2">
              <a:rPr lang="en-US" smtClean="0"/>
              <a:pPr/>
              <a:t>Monday, November 03, 2014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ΥΠΟΥΡΓΕΙΟ ΑΝΑΠΤΥΞΗΣ &amp; ΑΝΤΑΓΩΝΙΣΤΙΚΟΤΗΤΑΣ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F79CB-B2BF-4D42-8D13-180CE696F6A9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C1C07FB-5328-4445-AD4F-B8B6FD91E485}" type="datetime2">
              <a:rPr lang="en-US" smtClean="0"/>
              <a:pPr/>
              <a:t>Monday, November 03,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ΥΠΟΥΡΓΕΙΟ ΑΝΑΠΤΥΞΗΣ &amp; ΑΝΤΑΓΩΝΙΣΤΙΚΟΤΗΤΑΣ</a:t>
            </a: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l-GR" sz="4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sz="4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4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sz="4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4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sz="4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4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sz="4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4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sz="4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4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sz="4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4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sz="4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4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sz="4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4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sz="4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4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sz="4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4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sz="4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4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sz="4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4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l-GR" sz="4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3600" dirty="0" smtClean="0">
                <a:solidFill>
                  <a:schemeClr val="tx2">
                    <a:lumMod val="75000"/>
                  </a:schemeClr>
                </a:solidFill>
              </a:rPr>
              <a:t>ΥΠΟΥΡΓΕΙΟ ΑΝΑΠΤΥΞΗΣ &amp;</a:t>
            </a:r>
            <a:br>
              <a:rPr lang="el-GR" sz="36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l-GR" sz="3600" dirty="0" smtClean="0">
                <a:solidFill>
                  <a:schemeClr val="tx2">
                    <a:lumMod val="75000"/>
                  </a:schemeClr>
                </a:solidFill>
              </a:rPr>
              <a:t>ΑΝΤΑΓΩΝΙΣΤΙΚΟΤΗΤΑΣ</a:t>
            </a:r>
            <a:br>
              <a:rPr lang="el-GR" sz="36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el-GR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6640" cy="2516088"/>
          </a:xfrm>
        </p:spPr>
        <p:txBody>
          <a:bodyPr>
            <a:noAutofit/>
          </a:bodyPr>
          <a:lstStyle/>
          <a:p>
            <a:pPr algn="ctr"/>
            <a:r>
              <a:rPr lang="el-GR" sz="2000" dirty="0" smtClean="0">
                <a:solidFill>
                  <a:schemeClr val="tx2">
                    <a:lumMod val="75000"/>
                  </a:schemeClr>
                </a:solidFill>
              </a:rPr>
              <a:t>ΝΟΜΟΘΕΤΙΚΗ ΠΑΡΕΜΒΑΣΗ ΓΙΑ ΤΗ ΡΥΘΜΙΣΗ ΧΡΕΩΝ ΜΙΚΡΩΝ ΕΠΙΧΕΙΡΗΣΕΩΝ ΚΑΙ ΕΠΑΓΓΕΛΜΑΤΙΩΝ </a:t>
            </a:r>
          </a:p>
          <a:p>
            <a:pPr algn="ctr"/>
            <a:r>
              <a:rPr lang="el-GR" sz="4000" b="1" dirty="0" smtClean="0"/>
              <a:t>Η μεγαλύτερη αναδιάρθρωση ιδιωτικού χρέους </a:t>
            </a:r>
          </a:p>
          <a:p>
            <a:pPr algn="ctr"/>
            <a:r>
              <a:rPr lang="el-GR" sz="4000" b="1" dirty="0" smtClean="0"/>
              <a:t>που έγινε ποτέ </a:t>
            </a:r>
            <a:endParaRPr lang="el-GR" sz="4000" b="1" dirty="0"/>
          </a:p>
        </p:txBody>
      </p:sp>
    </p:spTree>
    <p:extLst>
      <p:ext uri="{BB962C8B-B14F-4D97-AF65-F5344CB8AC3E}">
        <p14:creationId xmlns:p14="http://schemas.microsoft.com/office/powerpoint/2010/main" val="3806273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el-GR" sz="3600" b="1" dirty="0" smtClean="0">
                <a:solidFill>
                  <a:schemeClr val="tx1"/>
                </a:solidFill>
              </a:rPr>
              <a:t>ΕισαγωγΗ ΕκτακτηΣ διαδικασΙαΣ </a:t>
            </a:r>
            <a:r>
              <a:rPr lang="el-GR" sz="3600" b="1" dirty="0" err="1" smtClean="0">
                <a:solidFill>
                  <a:schemeClr val="tx1"/>
                </a:solidFill>
              </a:rPr>
              <a:t>ρΥθμισηΣ</a:t>
            </a:r>
            <a:r>
              <a:rPr lang="el-GR" sz="3600" b="1" dirty="0" smtClean="0">
                <a:solidFill>
                  <a:schemeClr val="tx1"/>
                </a:solidFill>
              </a:rPr>
              <a:t> </a:t>
            </a:r>
            <a:r>
              <a:rPr lang="el-GR" sz="3600" b="1" dirty="0" err="1" smtClean="0">
                <a:solidFill>
                  <a:schemeClr val="tx1"/>
                </a:solidFill>
              </a:rPr>
              <a:t>υποχρεΩσεων</a:t>
            </a:r>
            <a:r>
              <a:rPr lang="el-GR" sz="3600" b="1" dirty="0" smtClean="0">
                <a:solidFill>
                  <a:schemeClr val="tx1"/>
                </a:solidFill>
              </a:rPr>
              <a:t> </a:t>
            </a:r>
            <a:r>
              <a:rPr lang="el-GR" sz="3600" b="1" dirty="0" err="1" smtClean="0">
                <a:solidFill>
                  <a:schemeClr val="tx1"/>
                </a:solidFill>
              </a:rPr>
              <a:t>νομικων</a:t>
            </a:r>
            <a:r>
              <a:rPr lang="el-GR" sz="3600" b="1" dirty="0" smtClean="0">
                <a:solidFill>
                  <a:schemeClr val="tx1"/>
                </a:solidFill>
              </a:rPr>
              <a:t> ή </a:t>
            </a:r>
            <a:r>
              <a:rPr lang="el-GR" sz="3600" b="1" dirty="0" err="1" smtClean="0">
                <a:solidFill>
                  <a:schemeClr val="tx1"/>
                </a:solidFill>
              </a:rPr>
              <a:t>φυσικων</a:t>
            </a:r>
            <a:r>
              <a:rPr lang="el-GR" sz="3600" b="1" dirty="0" smtClean="0">
                <a:solidFill>
                  <a:schemeClr val="tx1"/>
                </a:solidFill>
              </a:rPr>
              <a:t> </a:t>
            </a:r>
            <a:r>
              <a:rPr lang="el-GR" sz="3600" b="1" dirty="0" err="1" smtClean="0">
                <a:solidFill>
                  <a:schemeClr val="tx1"/>
                </a:solidFill>
              </a:rPr>
              <a:t>προσωπων</a:t>
            </a:r>
            <a:r>
              <a:rPr lang="el-GR" sz="3600" b="1" dirty="0" smtClean="0">
                <a:solidFill>
                  <a:schemeClr val="tx1"/>
                </a:solidFill>
              </a:rPr>
              <a:t> με </a:t>
            </a:r>
            <a:r>
              <a:rPr lang="el-GR" sz="3600" b="1" dirty="0" err="1" smtClean="0">
                <a:solidFill>
                  <a:schemeClr val="tx1"/>
                </a:solidFill>
              </a:rPr>
              <a:t>εμπορικη</a:t>
            </a:r>
            <a:r>
              <a:rPr lang="el-GR" sz="3600" b="1" dirty="0" smtClean="0">
                <a:solidFill>
                  <a:schemeClr val="tx1"/>
                </a:solidFill>
              </a:rPr>
              <a:t> </a:t>
            </a:r>
            <a:r>
              <a:rPr lang="el-GR" sz="3600" b="1" dirty="0" err="1" smtClean="0">
                <a:solidFill>
                  <a:schemeClr val="tx1"/>
                </a:solidFill>
              </a:rPr>
              <a:t>ιδιοτητα</a:t>
            </a:r>
            <a:r>
              <a:rPr lang="el-GR" sz="3600" b="1" dirty="0" smtClean="0">
                <a:solidFill>
                  <a:schemeClr val="tx1"/>
                </a:solidFill>
              </a:rPr>
              <a:t>   </a:t>
            </a:r>
            <a:r>
              <a:rPr lang="el-GR" sz="3600" dirty="0">
                <a:solidFill>
                  <a:schemeClr val="tx1"/>
                </a:solidFill>
              </a:rPr>
              <a:t/>
            </a:r>
            <a:br>
              <a:rPr lang="el-GR" sz="3600" dirty="0">
                <a:solidFill>
                  <a:schemeClr val="tx1"/>
                </a:solidFill>
              </a:rPr>
            </a:br>
            <a:endParaRPr lang="el-GR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92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Δικαίωμα υπαγωγής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endParaRPr lang="el-GR" dirty="0" smtClean="0"/>
          </a:p>
          <a:p>
            <a:pPr lvl="0" algn="just"/>
            <a:r>
              <a:rPr lang="el-GR" sz="2200" b="1" dirty="0" smtClean="0"/>
              <a:t>Κάθε </a:t>
            </a:r>
            <a:r>
              <a:rPr lang="el-GR" sz="2200" b="1" dirty="0"/>
              <a:t>φυσικό ή νομικό πρόσωπο με </a:t>
            </a:r>
            <a:r>
              <a:rPr lang="el-GR" sz="2200" b="1" dirty="0" smtClean="0"/>
              <a:t>εμπορική ιδιότητα, </a:t>
            </a:r>
            <a:r>
              <a:rPr lang="el-GR" sz="2200" dirty="0" smtClean="0"/>
              <a:t>σύμφωνα </a:t>
            </a:r>
            <a:r>
              <a:rPr lang="el-GR" sz="2200" dirty="0"/>
              <a:t>με το άρθρο 2 παράγραφος 1 του Πτωχευτικού Κώδικα (Ν. 3588/2007), το οποίο έχει το κέντρο των κυρίων συμφερόντων του στην Ελλάδα δύναται, μέχρι τις </a:t>
            </a:r>
            <a:r>
              <a:rPr lang="el-GR" sz="2200" dirty="0" smtClean="0"/>
              <a:t>31.03.2016, </a:t>
            </a:r>
            <a:r>
              <a:rPr lang="el-GR" sz="2200" b="1" dirty="0"/>
              <a:t>να αιτείται τη ρύθμιση των υποχρεώσεών του</a:t>
            </a:r>
            <a:r>
              <a:rPr lang="el-GR" sz="2200" dirty="0"/>
              <a:t>, </a:t>
            </a:r>
            <a:r>
              <a:rPr lang="el-GR" sz="2200" b="1" dirty="0"/>
              <a:t>εφόσον στη ρύθμιση αυτή συναινούν πιστωτές που εκπροσωπούν τουλάχιστον 50,1% του συνόλου των απαιτήσεων</a:t>
            </a:r>
            <a:r>
              <a:rPr lang="el-GR" sz="2200" dirty="0"/>
              <a:t>, στο οποίο περιλαμβάνεται τουλάχιστον 50,1% των τυχόν </a:t>
            </a:r>
            <a:r>
              <a:rPr lang="el-GR" sz="2200" dirty="0" err="1"/>
              <a:t>εμπραγμάτως</a:t>
            </a:r>
            <a:r>
              <a:rPr lang="el-GR" sz="2200" dirty="0"/>
              <a:t> ή με ειδικό προνόμιο ή με άλλης μορφής εξασφαλιστική συμφωνία ως προς περιουσιακό στοιχείο.</a:t>
            </a:r>
          </a:p>
          <a:p>
            <a:pPr algn="just"/>
            <a:endParaRPr lang="el-GR" sz="2200" dirty="0"/>
          </a:p>
          <a:p>
            <a:pPr lvl="0" algn="just"/>
            <a:r>
              <a:rPr lang="el-GR" sz="2200" dirty="0"/>
              <a:t>Η συναίνεση των πιστωτών αποτυπώνεται σε </a:t>
            </a:r>
            <a:r>
              <a:rPr lang="el-GR" sz="2200" b="1" dirty="0"/>
              <a:t>συμφωνία ρύθμισης</a:t>
            </a:r>
            <a:r>
              <a:rPr lang="el-GR" sz="2200" dirty="0"/>
              <a:t>, η οποία υποβάλλεται μαζί με την αίτηση του οφειλέτη.</a:t>
            </a:r>
          </a:p>
          <a:p>
            <a:pPr marL="0" indent="0" algn="just">
              <a:buNone/>
            </a:pPr>
            <a:r>
              <a:rPr lang="el-GR" dirty="0"/>
              <a:t> </a:t>
            </a:r>
          </a:p>
          <a:p>
            <a:pPr marL="0" indent="0" algn="just">
              <a:buNone/>
            </a:pPr>
            <a:endParaRPr lang="el-GR" dirty="0"/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33005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Εκδίκαση αίτησης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endParaRPr lang="el-GR" sz="2000" dirty="0" smtClean="0"/>
          </a:p>
          <a:p>
            <a:pPr lvl="0" algn="just"/>
            <a:r>
              <a:rPr lang="el-GR" sz="2000" dirty="0" smtClean="0"/>
              <a:t>Αρμόδιο </a:t>
            </a:r>
            <a:r>
              <a:rPr lang="el-GR" sz="2000" dirty="0"/>
              <a:t>δικαστήριο για την εκδίκαση της αίτησης </a:t>
            </a:r>
            <a:r>
              <a:rPr lang="el-GR" sz="2000" b="1" dirty="0"/>
              <a:t>είναι το Μονομελές Πρωτοδικείο, στην περιφέρεια του οποίου ο οφειλέτης έχει την έδρα του</a:t>
            </a:r>
            <a:r>
              <a:rPr lang="el-GR" sz="2000" dirty="0"/>
              <a:t>, το οποίο  δικάζει κατά τη διαδικασία της εκούσιας δικαιοδοσίας.</a:t>
            </a:r>
          </a:p>
          <a:p>
            <a:pPr lvl="0" algn="just"/>
            <a:endParaRPr lang="el-GR" sz="2000" dirty="0"/>
          </a:p>
          <a:p>
            <a:pPr lvl="0" algn="just"/>
            <a:r>
              <a:rPr lang="el-GR" sz="2000" dirty="0"/>
              <a:t>Το δικαστήριο </a:t>
            </a:r>
            <a:r>
              <a:rPr lang="el-GR" sz="2000" b="1" dirty="0"/>
              <a:t>αποδέχεται την αίτηση και ρυθμίζει τις υποχρεώσεις του οφειλέτη</a:t>
            </a:r>
            <a:r>
              <a:rPr lang="el-GR" sz="2000" dirty="0"/>
              <a:t> σύμφωνα με τα προβλεπόμενα στην συνυποβληθείσα με την αίτηση συμφωνία ρύθμισης, εάν οι συμβαλλόμενοι πιστωτές στη συμφωνία ρύθμισης εκπροσωπούν το απαιτούμενο είδος και ποσοστό απαιτήσεων.</a:t>
            </a: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35624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Αποτελέσματα ρύθμισης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el-GR" sz="2200" dirty="0"/>
              <a:t>Η αποδοχή της αίτησης του άρθρου 3 από το δικαστήριο επιφέρει </a:t>
            </a:r>
            <a:r>
              <a:rPr lang="el-GR" sz="2200" b="1" dirty="0"/>
              <a:t>τα ακόλουθα αποτελέσματα</a:t>
            </a:r>
            <a:r>
              <a:rPr lang="el-GR" sz="2200" dirty="0"/>
              <a:t> αποκλειστικά για τις ρυθμιζόμενες απαιτήσεις: </a:t>
            </a:r>
          </a:p>
          <a:p>
            <a:pPr lvl="0" algn="just"/>
            <a:endParaRPr lang="el-GR" sz="2200" dirty="0"/>
          </a:p>
          <a:p>
            <a:pPr lvl="1" algn="just"/>
            <a:r>
              <a:rPr lang="el-GR" sz="2200" dirty="0" smtClean="0"/>
              <a:t>Εφόσον </a:t>
            </a:r>
            <a:r>
              <a:rPr lang="el-GR" sz="2200" dirty="0"/>
              <a:t>το προβλέπει η συμφωνία ρύθμισης, δύνανται να </a:t>
            </a:r>
            <a:r>
              <a:rPr lang="el-GR" sz="2200" b="1" dirty="0"/>
              <a:t>αναστέλλονται οι ατομικές και  συλλογικές διώξεις των πιστωτών κατά του οφειλέτη</a:t>
            </a:r>
            <a:r>
              <a:rPr lang="el-GR" sz="2200" dirty="0"/>
              <a:t> και τυχόν συνοφειλετών </a:t>
            </a:r>
            <a:r>
              <a:rPr lang="el-GR" sz="2200" b="1" dirty="0"/>
              <a:t>για ορισμένο διάστημα, έως τριών μηνών</a:t>
            </a:r>
            <a:r>
              <a:rPr lang="el-GR" sz="2200" dirty="0"/>
              <a:t>, από την δημοσίευση της απόφασης περί αποδοχή της αίτησης.  Στην περίπτωση αυτή, για την ίδια διάρκεια, αναστέλλεται  η παραγραφή των απαιτήσεων των συμβαλλόμενων πιστωτών κατά των  εγγυητών και τυχόν συνοφειλετών του για την  άσκηση διαδικαστικών πράξεων</a:t>
            </a:r>
            <a:r>
              <a:rPr lang="el-GR" sz="2200" dirty="0" smtClean="0"/>
              <a:t>,</a:t>
            </a:r>
          </a:p>
          <a:p>
            <a:pPr lvl="1" algn="just"/>
            <a:endParaRPr lang="el-GR" sz="2200" dirty="0"/>
          </a:p>
          <a:p>
            <a:pPr lvl="1" algn="just"/>
            <a:r>
              <a:rPr lang="el-GR" sz="2200" b="1" dirty="0" smtClean="0"/>
              <a:t>Αναστέλλεται</a:t>
            </a:r>
            <a:r>
              <a:rPr lang="el-GR" sz="2200" b="1" dirty="0"/>
              <a:t>, για περίοδο δώδεκα (12) μηνών</a:t>
            </a:r>
            <a:r>
              <a:rPr lang="el-GR" sz="2200" dirty="0"/>
              <a:t> από την </a:t>
            </a:r>
            <a:r>
              <a:rPr lang="el-GR" sz="2200" dirty="0" smtClean="0"/>
              <a:t>δημοσίευση </a:t>
            </a:r>
            <a:r>
              <a:rPr lang="el-GR" sz="2200" dirty="0"/>
              <a:t>της απόφασης που αποδέχεται την αίτηση, </a:t>
            </a:r>
            <a:r>
              <a:rPr lang="el-GR" sz="2200" b="1" dirty="0"/>
              <a:t>η λήψη κάθε μέτρου συλλογικής αναγκαστικής εκτέλεσης</a:t>
            </a:r>
            <a:r>
              <a:rPr lang="el-GR" sz="2200" dirty="0"/>
              <a:t>, συμπεριλαμβανομένης της κήρυξης πτώχευσης, σε βάρος του </a:t>
            </a:r>
            <a:r>
              <a:rPr lang="el-GR" sz="2200" dirty="0" smtClean="0"/>
              <a:t>οφειλέτη.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73887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Αποτελέσματα ρύθμισης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el-GR" dirty="0"/>
          </a:p>
          <a:p>
            <a:pPr lvl="1" algn="just"/>
            <a:r>
              <a:rPr lang="el-GR" b="1" dirty="0" smtClean="0"/>
              <a:t>Εξοφλείται </a:t>
            </a:r>
            <a:r>
              <a:rPr lang="el-GR" b="1" dirty="0"/>
              <a:t>το οφειλόμενο στους εργαζόμενους χρέος </a:t>
            </a:r>
            <a:r>
              <a:rPr lang="el-GR" dirty="0"/>
              <a:t>του εδαφίου (γ) του άρθρου 154 του Πτωχευτικού Κώδικα </a:t>
            </a:r>
            <a:r>
              <a:rPr lang="el-GR" b="1" dirty="0"/>
              <a:t>σε 12 ισόποσες άτοκες μηνιαίες δόσεις</a:t>
            </a:r>
            <a:r>
              <a:rPr lang="el-GR" b="1" dirty="0" smtClean="0"/>
              <a:t>.</a:t>
            </a:r>
          </a:p>
          <a:p>
            <a:pPr marL="274320" lvl="1" indent="0" algn="just">
              <a:buNone/>
            </a:pPr>
            <a:endParaRPr lang="el-GR" dirty="0"/>
          </a:p>
          <a:p>
            <a:pPr lvl="1" algn="just"/>
            <a:r>
              <a:rPr lang="el-GR" dirty="0"/>
              <a:t>Οφειλέτης του οποίου οι υποχρεώσεις έχουν ρυθμισθεί βάσει συμφωνίας επικυρωμένης σύμφωνα με τις διατάξεις του παρόντος νόμου</a:t>
            </a:r>
            <a:r>
              <a:rPr lang="el-GR" b="1" dirty="0"/>
              <a:t>, δικαιούται να υπαχθεί στο  πρόγραμμα εξυπηρέτησης της ληξιπρόθεσμης οφειλής του στη Φορολογική Διοίκηση ή/και στα ασφαλιστικά ταμεία</a:t>
            </a:r>
            <a:r>
              <a:rPr lang="el-GR" dirty="0"/>
              <a:t>, που προβλέπεται στα άρθρα 51 και 54 του ν. </a:t>
            </a:r>
            <a:r>
              <a:rPr lang="el-GR" dirty="0" smtClean="0"/>
              <a:t>4305/2014</a:t>
            </a:r>
            <a:r>
              <a:rPr lang="el-GR" dirty="0"/>
              <a:t>, μέχρι </a:t>
            </a:r>
            <a:r>
              <a:rPr lang="el-GR" dirty="0" smtClean="0"/>
              <a:t>και σε 100 </a:t>
            </a:r>
            <a:r>
              <a:rPr lang="el-GR" dirty="0"/>
              <a:t>μηνιαίες δόσεις, λαμβάνοντας </a:t>
            </a:r>
            <a:r>
              <a:rPr lang="el-GR" b="1" dirty="0"/>
              <a:t>πρόσθετη διαγραφή προσαυξήσεων τόκων και προστίμων εκπρόθεσμης καταβολής ύψους 20%</a:t>
            </a:r>
            <a:r>
              <a:rPr lang="el-GR" dirty="0"/>
              <a:t>, σε σχέση με το προβλεπόμενα στα ανωτέρω άρθρα, ανάλογα με τον αριθμό των δόσεων.  </a:t>
            </a: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166180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l-GR" sz="3600" b="1" dirty="0" smtClean="0">
                <a:solidFill>
                  <a:schemeClr val="tx1"/>
                </a:solidFill>
              </a:rPr>
              <a:t>ΕισαγωγΗ ΕκτακτηΣ διαδικασΙαΣ </a:t>
            </a:r>
            <a:r>
              <a:rPr lang="el-GR" sz="3600" b="1" dirty="0" err="1" smtClean="0">
                <a:solidFill>
                  <a:schemeClr val="tx1"/>
                </a:solidFill>
              </a:rPr>
              <a:t>ειδικΗΣ</a:t>
            </a:r>
            <a:r>
              <a:rPr lang="el-GR" sz="3600" b="1" dirty="0" smtClean="0">
                <a:solidFill>
                  <a:schemeClr val="tx1"/>
                </a:solidFill>
              </a:rPr>
              <a:t> </a:t>
            </a:r>
            <a:r>
              <a:rPr lang="el-GR" sz="3600" b="1" dirty="0" err="1" smtClean="0">
                <a:solidFill>
                  <a:schemeClr val="tx1"/>
                </a:solidFill>
              </a:rPr>
              <a:t>διαχεΙρισηΣ</a:t>
            </a:r>
            <a:r>
              <a:rPr lang="el-GR" sz="3600" b="1" dirty="0" smtClean="0">
                <a:solidFill>
                  <a:schemeClr val="tx1"/>
                </a:solidFill>
              </a:rPr>
              <a:t> </a:t>
            </a:r>
            <a:r>
              <a:rPr lang="el-GR" sz="3600" b="1" dirty="0" err="1" smtClean="0">
                <a:solidFill>
                  <a:schemeClr val="tx1"/>
                </a:solidFill>
              </a:rPr>
              <a:t>νομικων</a:t>
            </a:r>
            <a:r>
              <a:rPr lang="el-GR" sz="3600" b="1" dirty="0" smtClean="0">
                <a:solidFill>
                  <a:schemeClr val="tx1"/>
                </a:solidFill>
              </a:rPr>
              <a:t> ή </a:t>
            </a:r>
            <a:r>
              <a:rPr lang="el-GR" sz="3600" b="1" dirty="0" err="1" smtClean="0">
                <a:solidFill>
                  <a:schemeClr val="tx1"/>
                </a:solidFill>
              </a:rPr>
              <a:t>φυσικων</a:t>
            </a:r>
            <a:r>
              <a:rPr lang="el-GR" sz="3600" b="1" dirty="0" smtClean="0">
                <a:solidFill>
                  <a:schemeClr val="tx1"/>
                </a:solidFill>
              </a:rPr>
              <a:t> </a:t>
            </a:r>
            <a:r>
              <a:rPr lang="el-GR" sz="3600" b="1" dirty="0" err="1" smtClean="0">
                <a:solidFill>
                  <a:schemeClr val="tx1"/>
                </a:solidFill>
              </a:rPr>
              <a:t>προσωπων</a:t>
            </a:r>
            <a:r>
              <a:rPr lang="el-GR" sz="3600" b="1" dirty="0" smtClean="0">
                <a:solidFill>
                  <a:schemeClr val="tx1"/>
                </a:solidFill>
              </a:rPr>
              <a:t> με </a:t>
            </a:r>
            <a:r>
              <a:rPr lang="el-GR" sz="3600" b="1" dirty="0" err="1" smtClean="0">
                <a:solidFill>
                  <a:schemeClr val="tx1"/>
                </a:solidFill>
              </a:rPr>
              <a:t>εμπορικη</a:t>
            </a:r>
            <a:r>
              <a:rPr lang="el-GR" sz="3600" b="1" dirty="0" smtClean="0">
                <a:solidFill>
                  <a:schemeClr val="tx1"/>
                </a:solidFill>
              </a:rPr>
              <a:t> </a:t>
            </a:r>
            <a:r>
              <a:rPr lang="el-GR" sz="3600" b="1" dirty="0" err="1" smtClean="0">
                <a:solidFill>
                  <a:schemeClr val="tx1"/>
                </a:solidFill>
              </a:rPr>
              <a:t>ιδιοτητα</a:t>
            </a:r>
            <a:r>
              <a:rPr lang="el-GR" sz="3600" dirty="0">
                <a:solidFill>
                  <a:schemeClr val="tx1"/>
                </a:solidFill>
              </a:rPr>
              <a:t/>
            </a:r>
            <a:br>
              <a:rPr lang="el-GR" sz="3600" dirty="0">
                <a:solidFill>
                  <a:schemeClr val="tx1"/>
                </a:solidFill>
              </a:rPr>
            </a:br>
            <a:endParaRPr lang="el-GR" sz="3600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63911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Δικαίωμα υπαγωγής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endParaRPr lang="el-GR" sz="2000" dirty="0" smtClean="0"/>
          </a:p>
          <a:p>
            <a:pPr lvl="0" algn="just"/>
            <a:r>
              <a:rPr lang="el-GR" sz="2000" b="1" dirty="0" smtClean="0"/>
              <a:t>Κάθε </a:t>
            </a:r>
            <a:r>
              <a:rPr lang="el-GR" sz="2000" b="1" dirty="0"/>
              <a:t>φυσικό ή νομικό πρόσωπο με πτωχευτική ικανότητα</a:t>
            </a:r>
            <a:r>
              <a:rPr lang="el-GR" sz="2000" dirty="0"/>
              <a:t>, το οποίο έχει την έδρα του στην Ελλάδα και βρίσκεται </a:t>
            </a:r>
            <a:r>
              <a:rPr lang="el-GR" sz="2000" b="1" dirty="0"/>
              <a:t>σε γενική και μόνιμη αδυναμία εκπλήρωσης ληξιπρόθεσμων χρηματικών υποχρεώσεων</a:t>
            </a:r>
            <a:r>
              <a:rPr lang="el-GR" sz="2000" dirty="0"/>
              <a:t>, δύναται να υπάγεται σε έκτακτη διαδικασία ειδικής διαχείρισης</a:t>
            </a:r>
            <a:r>
              <a:rPr lang="el-GR" sz="2000" dirty="0" smtClean="0"/>
              <a:t>.</a:t>
            </a:r>
          </a:p>
          <a:p>
            <a:pPr lvl="0" algn="just"/>
            <a:endParaRPr lang="el-GR" sz="2000" dirty="0"/>
          </a:p>
          <a:p>
            <a:pPr lvl="0" algn="just"/>
            <a:r>
              <a:rPr lang="el-GR" sz="2000" b="1" dirty="0"/>
              <a:t>Η αίτηση υποβάλλεται από πιστωτή </a:t>
            </a:r>
            <a:r>
              <a:rPr lang="el-GR" sz="2000" dirty="0"/>
              <a:t>ή πιστωτές του οφειλέτη, στους οποίους περιλαμβάνεται </a:t>
            </a:r>
            <a:r>
              <a:rPr lang="el-GR" sz="2000" b="1" dirty="0"/>
              <a:t>τουλάχιστον μια τράπεζα</a:t>
            </a:r>
            <a:r>
              <a:rPr lang="el-GR" sz="2000" dirty="0"/>
              <a:t>, οι οποίοι </a:t>
            </a:r>
            <a:r>
              <a:rPr lang="el-GR" sz="2000" b="1" dirty="0"/>
              <a:t>εκπροσωπούν τουλάχιστον το 40% του συνόλου των απαιτήσεων σε βάρος του </a:t>
            </a:r>
            <a:r>
              <a:rPr lang="el-GR" sz="2000" b="1" dirty="0" smtClean="0"/>
              <a:t>οφειλέτη</a:t>
            </a:r>
            <a:r>
              <a:rPr lang="el-GR" sz="2000" dirty="0" smtClean="0"/>
              <a:t>. </a:t>
            </a:r>
          </a:p>
          <a:p>
            <a:pPr lvl="0" algn="just"/>
            <a:endParaRPr lang="el-GR" sz="2000" dirty="0"/>
          </a:p>
          <a:p>
            <a:pPr lvl="0" algn="just"/>
            <a:r>
              <a:rPr lang="el-GR" sz="2000" dirty="0"/>
              <a:t>Αρμόδιο δικαστήριο για την εκδίκαση της αίτησης είναι το </a:t>
            </a:r>
            <a:r>
              <a:rPr lang="el-GR" sz="2000" b="1" dirty="0"/>
              <a:t>Μονομελές Πρωτοδικείο, στην περιφέρεια του οποίου ο οφειλέτης έχει την έδρα του</a:t>
            </a:r>
            <a:r>
              <a:rPr lang="el-GR" sz="2000" dirty="0"/>
              <a:t>,  το οποίο  δικάζει κατά τη διαδικασία της εκούσιας δικαιοδοσίας.</a:t>
            </a:r>
          </a:p>
          <a:p>
            <a:pPr marL="0" indent="0" algn="just">
              <a:buNone/>
            </a:pPr>
            <a:r>
              <a:rPr lang="el-GR" dirty="0"/>
              <a:t> </a:t>
            </a: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9148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endParaRPr lang="el-GR" sz="2000" dirty="0" smtClean="0"/>
          </a:p>
          <a:p>
            <a:pPr lvl="0" algn="just"/>
            <a:r>
              <a:rPr lang="el-GR" sz="2000" dirty="0" smtClean="0"/>
              <a:t>Το </a:t>
            </a:r>
            <a:r>
              <a:rPr lang="el-GR" sz="2000" dirty="0"/>
              <a:t>δικαστήριο, αποδεχόμενο την αίτηση, διορίζει με την απόφαση του τον προτεινόμενο στην αίτηση ειδικό διαχειριστή, εκτός εάν υπάρχει πέραν της μιας αίτηση ή κύρια παρέμβαση με το αυτό αίτημα (θέση σε ειδική διαχείριση) και διαφορετική πρόταση ως προς τον ειδικό διαχειριστή, οπότε διορίζει τον κατά την κρίση του καταλληλότερο μεταξύ των προταθέντων. Η απόφαση επί της αιτήσεως εκδίδεται εντός μηνός από τη συζήτηση.</a:t>
            </a:r>
          </a:p>
          <a:p>
            <a:pPr algn="just"/>
            <a:endParaRPr lang="el-GR" sz="2000" dirty="0"/>
          </a:p>
          <a:p>
            <a:pPr lvl="0" algn="just"/>
            <a:r>
              <a:rPr lang="el-GR" sz="2000" dirty="0"/>
              <a:t>Μετά τη δημοσίευση της απόφασης της προηγούμενης παραγράφου  η εξουσία των καταστατικών οργάνων διοίκησης και διαχείρισης της επιχείρησης περιέρχεται στο </a:t>
            </a:r>
            <a:r>
              <a:rPr lang="el-GR" sz="2000" dirty="0" smtClean="0"/>
              <a:t>σύνολό </a:t>
            </a:r>
            <a:r>
              <a:rPr lang="el-GR" sz="2000" dirty="0"/>
              <a:t>της στον διοριζόμενο ειδικό διαχειριστή.  </a:t>
            </a:r>
            <a:endParaRPr lang="el-GR" sz="2000" dirty="0" smtClean="0"/>
          </a:p>
          <a:p>
            <a:pPr marL="0" lvl="0" indent="0" algn="just">
              <a:buNone/>
            </a:pPr>
            <a:endParaRPr lang="el-GR" dirty="0"/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3847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Διαδικασία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l-GR" sz="2000" dirty="0"/>
              <a:t>Το συντομότερο δυνατόν από την εγκατάστασή του, </a:t>
            </a:r>
            <a:r>
              <a:rPr lang="el-GR" sz="2000" b="1" dirty="0"/>
              <a:t>ο ειδικός διαχειριστής διενεργεί δημόσιο πλειοδοτικό διαγωνισμό </a:t>
            </a:r>
            <a:r>
              <a:rPr lang="el-GR" sz="2000" dirty="0"/>
              <a:t>για την εκποίηση του συνόλου του ενεργητικού της υπό ειδική διαχείριση </a:t>
            </a:r>
            <a:r>
              <a:rPr lang="el-GR" sz="2000" dirty="0" smtClean="0"/>
              <a:t>επιχείρησης, </a:t>
            </a:r>
            <a:r>
              <a:rPr lang="el-GR" sz="2000" dirty="0"/>
              <a:t>ή επί μέρους λειτουργικών συνόλων της επιχείρησης (κλάδων) ή περιουσιακών της στοιχείων εφόσον αυτά δεν αποτελούν κλάδους</a:t>
            </a:r>
            <a:r>
              <a:rPr lang="el-G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7116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endParaRPr lang="el-GR" sz="2200" dirty="0" smtClean="0"/>
          </a:p>
          <a:p>
            <a:pPr lvl="0" algn="just"/>
            <a:r>
              <a:rPr lang="el-GR" sz="2200" b="1" dirty="0" smtClean="0"/>
              <a:t>Εφόσον </a:t>
            </a:r>
            <a:r>
              <a:rPr lang="el-GR" sz="2200" b="1" dirty="0"/>
              <a:t>ολοκληρωθεί επιτυχώς </a:t>
            </a:r>
            <a:r>
              <a:rPr lang="el-GR" sz="2200" dirty="0"/>
              <a:t>από τον ειδικό διαχειριστή η μεταβίβαση τουλάχιστον του 90% του συνόλου του ενεργητικού της επιχείρησης (ως λογιστική αξία), και εάν κατά την εκτίμησή του, βάσει των αναγγελθεισών απαιτήσεων, </a:t>
            </a:r>
            <a:r>
              <a:rPr lang="el-GR" sz="2200" b="1" dirty="0"/>
              <a:t>το προϊόν ρευστοποίησης επαρκεί για την πλήρη ικανοποίηση όλων των πιστωτών</a:t>
            </a:r>
            <a:r>
              <a:rPr lang="el-GR" sz="2200" dirty="0"/>
              <a:t>, υποβάλλει σχετικό αίτημα στο αρμόδιο δικαστήριο το οποίο δύναται να παρατείνει τον διορισμό του με αποκλειστικό αντικείμενο την </a:t>
            </a:r>
            <a:r>
              <a:rPr lang="el-GR" sz="2200" b="1" dirty="0"/>
              <a:t>διάθεση του προϊόντος ρευστοποίησης </a:t>
            </a:r>
            <a:r>
              <a:rPr lang="el-GR" sz="2200" dirty="0"/>
              <a:t>προς τους δικαιούχους.  </a:t>
            </a:r>
            <a:endParaRPr lang="el-GR" sz="2200" dirty="0" smtClean="0"/>
          </a:p>
          <a:p>
            <a:pPr lvl="0" algn="just"/>
            <a:endParaRPr lang="el-GR" sz="2200" dirty="0"/>
          </a:p>
          <a:p>
            <a:pPr lvl="0" algn="just"/>
            <a:r>
              <a:rPr lang="el-GR" sz="2200" b="1" dirty="0" smtClean="0"/>
              <a:t>Σε </a:t>
            </a:r>
            <a:r>
              <a:rPr lang="el-GR" sz="2200" b="1" dirty="0"/>
              <a:t>περίπτωση πλήρους ικανοποίησης </a:t>
            </a:r>
            <a:r>
              <a:rPr lang="el-GR" sz="2200" dirty="0"/>
              <a:t>του συνόλου των </a:t>
            </a:r>
            <a:r>
              <a:rPr lang="el-GR" sz="2200" dirty="0" smtClean="0"/>
              <a:t>πιστωτών, </a:t>
            </a:r>
            <a:r>
              <a:rPr lang="el-GR" sz="2200" dirty="0"/>
              <a:t>τα εταιρικά όργανα ή ο ιδιοκτήτης, κατά περίπτωση, </a:t>
            </a:r>
            <a:r>
              <a:rPr lang="el-GR" sz="2200" b="1" dirty="0"/>
              <a:t>ανακτούν την διοίκηση του φορέα της </a:t>
            </a:r>
            <a:r>
              <a:rPr lang="el-GR" sz="2200" b="1" dirty="0" smtClean="0"/>
              <a:t>επιχείρησης</a:t>
            </a:r>
            <a:r>
              <a:rPr lang="el-GR" sz="2200" dirty="0" smtClean="0"/>
              <a:t>. </a:t>
            </a:r>
            <a:r>
              <a:rPr lang="el-GR" sz="2200" b="1" dirty="0" smtClean="0"/>
              <a:t>Σε </a:t>
            </a:r>
            <a:r>
              <a:rPr lang="el-GR" sz="2200" b="1" dirty="0"/>
              <a:t>αντίθετη περίπτωση</a:t>
            </a:r>
            <a:r>
              <a:rPr lang="el-GR" sz="2200" dirty="0"/>
              <a:t>, ο ειδικός διαχειριστής υποχρεούται να υποβάλει </a:t>
            </a:r>
            <a:r>
              <a:rPr lang="el-GR" sz="2200" b="1" dirty="0"/>
              <a:t>αίτηση πτώχευσης του οφειλέτη</a:t>
            </a:r>
            <a:r>
              <a:rPr lang="el-GR" sz="2200" dirty="0"/>
              <a:t>. Σε περίπτωση </a:t>
            </a:r>
            <a:r>
              <a:rPr lang="el-GR" sz="2200" dirty="0" smtClean="0"/>
              <a:t>που </a:t>
            </a:r>
            <a:r>
              <a:rPr lang="el-GR" sz="2200" dirty="0"/>
              <a:t>εκκρεμεί αίτηση πτώχευσης προχωρά η εξέταση της.</a:t>
            </a:r>
          </a:p>
          <a:p>
            <a:pPr marL="0" indent="0" algn="just">
              <a:buNone/>
            </a:pPr>
            <a:r>
              <a:rPr lang="el-GR" sz="2200" dirty="0"/>
              <a:t> </a:t>
            </a: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06535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Στόχοι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endParaRPr lang="en-US" dirty="0" smtClean="0"/>
          </a:p>
          <a:p>
            <a:pPr lvl="1" algn="just"/>
            <a:r>
              <a:rPr lang="el-GR" b="1" dirty="0" smtClean="0"/>
              <a:t>Παροχή </a:t>
            </a:r>
            <a:r>
              <a:rPr lang="el-GR" b="1" dirty="0"/>
              <a:t>κινήτρων </a:t>
            </a:r>
            <a:r>
              <a:rPr lang="el-GR" dirty="0"/>
              <a:t>για συμμετοχή των οφειλετών και τραπεζών σε πρόγραμμα ρύθμισης – διαγραφής χρεών</a:t>
            </a:r>
            <a:r>
              <a:rPr lang="el-GR" dirty="0" smtClean="0"/>
              <a:t>.</a:t>
            </a:r>
          </a:p>
          <a:p>
            <a:pPr marL="274320" lvl="1" indent="0" algn="just">
              <a:buNone/>
            </a:pPr>
            <a:endParaRPr lang="el-GR" dirty="0"/>
          </a:p>
          <a:p>
            <a:pPr lvl="1" algn="just"/>
            <a:r>
              <a:rPr lang="el-GR" b="1" dirty="0"/>
              <a:t>Ελάφρυνση και διακανονισμός χρεών μικρών επιχειρήσεων και επαγγελματιών</a:t>
            </a:r>
            <a:r>
              <a:rPr lang="el-GR" dirty="0"/>
              <a:t> προς το Δημόσιο και </a:t>
            </a:r>
            <a:r>
              <a:rPr lang="el-GR" dirty="0" smtClean="0"/>
              <a:t>τους φορείς </a:t>
            </a:r>
            <a:r>
              <a:rPr lang="el-GR" dirty="0"/>
              <a:t>κοινωνικής </a:t>
            </a:r>
            <a:r>
              <a:rPr lang="el-GR" dirty="0" smtClean="0"/>
              <a:t>ασφάλισης, που </a:t>
            </a:r>
            <a:r>
              <a:rPr lang="el-GR" dirty="0"/>
              <a:t>προβαίνουν σε ρύθμιση οφειλών τους προς </a:t>
            </a:r>
            <a:r>
              <a:rPr lang="el-GR" dirty="0" smtClean="0"/>
              <a:t>τράπεζες</a:t>
            </a:r>
            <a:r>
              <a:rPr lang="en-US" dirty="0" smtClean="0"/>
              <a:t>.</a:t>
            </a:r>
            <a:endParaRPr lang="el-GR" dirty="0" smtClean="0"/>
          </a:p>
          <a:p>
            <a:pPr marL="274320" lvl="1" indent="0" algn="just">
              <a:buNone/>
            </a:pPr>
            <a:endParaRPr lang="el-GR" dirty="0"/>
          </a:p>
          <a:p>
            <a:pPr lvl="1" algn="just"/>
            <a:r>
              <a:rPr lang="el-GR" b="1" dirty="0"/>
              <a:t>Έκτακτη διαδικασία ρύθμισης οφειλών </a:t>
            </a:r>
            <a:r>
              <a:rPr lang="el-GR" b="1" dirty="0" smtClean="0"/>
              <a:t>επιχειρήσεων</a:t>
            </a:r>
            <a:r>
              <a:rPr lang="el-GR" dirty="0" smtClean="0"/>
              <a:t>, με </a:t>
            </a:r>
            <a:r>
              <a:rPr lang="el-GR" dirty="0"/>
              <a:t>δεσμευτική δύναμη για το σύνολο των </a:t>
            </a:r>
            <a:r>
              <a:rPr lang="el-GR" dirty="0" smtClean="0"/>
              <a:t>πιστωτών.</a:t>
            </a:r>
          </a:p>
          <a:p>
            <a:pPr lvl="1" algn="just"/>
            <a:endParaRPr lang="el-GR" dirty="0"/>
          </a:p>
          <a:p>
            <a:pPr lvl="1" algn="just"/>
            <a:r>
              <a:rPr lang="el-GR" dirty="0"/>
              <a:t>Έκτακτη </a:t>
            </a:r>
            <a:r>
              <a:rPr lang="el-GR" b="1" dirty="0"/>
              <a:t>διαδικασία ειδικής διαχείρισης</a:t>
            </a:r>
            <a:r>
              <a:rPr lang="el-GR" dirty="0"/>
              <a:t>.</a:t>
            </a: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70686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Όφελος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b="1" dirty="0" smtClean="0"/>
              <a:t>180.000 επιχειρήσεις </a:t>
            </a:r>
            <a:r>
              <a:rPr lang="el-GR" dirty="0" smtClean="0"/>
              <a:t>έχουν μια </a:t>
            </a:r>
            <a:r>
              <a:rPr lang="el-GR" b="1" dirty="0" smtClean="0"/>
              <a:t>«δεύτερη ευκαιρία» </a:t>
            </a:r>
            <a:r>
              <a:rPr lang="el-GR" dirty="0" smtClean="0"/>
              <a:t>για ένα νέο ξεκίνημα</a:t>
            </a:r>
            <a:r>
              <a:rPr lang="en-US" dirty="0" smtClean="0"/>
              <a:t>.</a:t>
            </a:r>
            <a:endParaRPr lang="el-GR" dirty="0" smtClean="0"/>
          </a:p>
          <a:p>
            <a:pPr algn="just"/>
            <a:r>
              <a:rPr lang="el-GR" dirty="0" smtClean="0"/>
              <a:t>Τουλάχιστον </a:t>
            </a:r>
            <a:r>
              <a:rPr lang="el-GR" b="1" dirty="0" smtClean="0"/>
              <a:t>350.000 υφιστάμενες θέσεις εργασίας διασώζονται</a:t>
            </a:r>
            <a:r>
              <a:rPr lang="el-GR" dirty="0" smtClean="0"/>
              <a:t>.</a:t>
            </a:r>
          </a:p>
          <a:p>
            <a:pPr algn="just"/>
            <a:r>
              <a:rPr lang="el-GR" dirty="0" smtClean="0"/>
              <a:t>Η διάσωση και «διατήρηση σε ζωή» χιλιάδων επιχειρήσεων μέσα από τη ρύθμιση των δανειακών τους υποχρεώσεων, θα έχει </a:t>
            </a:r>
            <a:r>
              <a:rPr lang="el-GR" b="1" dirty="0" smtClean="0"/>
              <a:t>μακροπρόθεσμο δημοσιονομικό όφελος εκατοντάδων εκατομμυρίων ευρώ</a:t>
            </a:r>
            <a:r>
              <a:rPr lang="el-GR" dirty="0" smtClean="0"/>
              <a:t>, από την </a:t>
            </a:r>
            <a:r>
              <a:rPr lang="el-GR" b="1" dirty="0" smtClean="0"/>
              <a:t>είσπραξη μελλοντικών φόρων </a:t>
            </a:r>
            <a:r>
              <a:rPr lang="el-GR" dirty="0" smtClean="0"/>
              <a:t>αλλά και την </a:t>
            </a:r>
            <a:r>
              <a:rPr lang="el-GR" b="1" dirty="0" smtClean="0"/>
              <a:t>πληρωμή ασφαλιστικών εισφορών.</a:t>
            </a:r>
            <a:endParaRPr lang="el-GR" dirty="0" smtClean="0"/>
          </a:p>
          <a:p>
            <a:pPr algn="just"/>
            <a:endParaRPr lang="el-GR" dirty="0" smtClean="0"/>
          </a:p>
          <a:p>
            <a:pPr algn="just"/>
            <a:endParaRPr lang="el-GR" dirty="0" smtClean="0"/>
          </a:p>
          <a:p>
            <a:pPr algn="just"/>
            <a:endParaRPr lang="el-GR" dirty="0" smtClean="0"/>
          </a:p>
          <a:p>
            <a:pPr algn="just"/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el-GR" sz="3600" b="1" dirty="0" smtClean="0">
                <a:solidFill>
                  <a:schemeClr val="tx1"/>
                </a:solidFill>
              </a:rPr>
              <a:t>ΡΥθμιση - διαγραφΗ οφειλΩν μικρΩν επιχειρΗσεων </a:t>
            </a:r>
            <a:r>
              <a:rPr lang="el-GR" sz="3600" b="1" dirty="0">
                <a:solidFill>
                  <a:schemeClr val="tx1"/>
                </a:solidFill>
              </a:rPr>
              <a:t>και </a:t>
            </a:r>
            <a:r>
              <a:rPr lang="el-GR" sz="3600" b="1" dirty="0" smtClean="0">
                <a:solidFill>
                  <a:schemeClr val="tx1"/>
                </a:solidFill>
              </a:rPr>
              <a:t>επαγγελματιΩν</a:t>
            </a:r>
            <a:r>
              <a:rPr lang="el-GR" sz="3600" dirty="0">
                <a:solidFill>
                  <a:schemeClr val="tx1"/>
                </a:solidFill>
              </a:rPr>
              <a:t/>
            </a:r>
            <a:br>
              <a:rPr lang="el-GR" sz="3600" dirty="0">
                <a:solidFill>
                  <a:schemeClr val="tx1"/>
                </a:solidFill>
              </a:rPr>
            </a:br>
            <a:endParaRPr lang="el-GR" sz="3600" dirty="0">
              <a:solidFill>
                <a:schemeClr val="tx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dirty="0" smtClean="0">
                <a:solidFill>
                  <a:schemeClr val="tx1"/>
                </a:solidFill>
              </a:rPr>
              <a:t>Νομοθετική παρέμβαση </a:t>
            </a:r>
            <a:r>
              <a:rPr lang="el-GR" b="1" dirty="0">
                <a:solidFill>
                  <a:schemeClr val="tx1"/>
                </a:solidFill>
              </a:rPr>
              <a:t>για τη </a:t>
            </a:r>
            <a:r>
              <a:rPr lang="el-GR" b="1" dirty="0" smtClean="0">
                <a:solidFill>
                  <a:schemeClr val="tx1"/>
                </a:solidFill>
              </a:rPr>
              <a:t>ρύθμιση χρεών Μικρών </a:t>
            </a:r>
            <a:r>
              <a:rPr lang="el-GR" b="1" dirty="0">
                <a:solidFill>
                  <a:schemeClr val="tx1"/>
                </a:solidFill>
              </a:rPr>
              <a:t>Ε</a:t>
            </a:r>
            <a:r>
              <a:rPr lang="el-GR" b="1" dirty="0" smtClean="0">
                <a:solidFill>
                  <a:schemeClr val="tx1"/>
                </a:solidFill>
              </a:rPr>
              <a:t>πιχειρήσεων </a:t>
            </a:r>
            <a:r>
              <a:rPr lang="el-GR" b="1" dirty="0">
                <a:solidFill>
                  <a:schemeClr val="tx1"/>
                </a:solidFill>
              </a:rPr>
              <a:t>και </a:t>
            </a:r>
            <a:r>
              <a:rPr lang="el-GR" b="1" dirty="0" smtClean="0">
                <a:solidFill>
                  <a:schemeClr val="tx1"/>
                </a:solidFill>
              </a:rPr>
              <a:t>Επαγγελματιών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678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Δικαίωμα υπαγωγής στη ρύθμιση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l-GR" sz="2000" dirty="0"/>
              <a:t>Δικαίωμα υπαγωγής έχουν Μ</a:t>
            </a:r>
            <a:r>
              <a:rPr lang="el-GR" sz="2000" dirty="0" smtClean="0"/>
              <a:t>ικρές Επιχειρήσεις </a:t>
            </a:r>
            <a:r>
              <a:rPr lang="el-GR" sz="2000" dirty="0"/>
              <a:t>ή </a:t>
            </a:r>
            <a:r>
              <a:rPr lang="el-GR" sz="2000" dirty="0" smtClean="0"/>
              <a:t>Επαγγελματίες </a:t>
            </a:r>
            <a:r>
              <a:rPr lang="el-GR" sz="2000" dirty="0"/>
              <a:t>που</a:t>
            </a:r>
            <a:r>
              <a:rPr lang="el-GR" sz="2000" dirty="0" smtClean="0"/>
              <a:t>:</a:t>
            </a:r>
          </a:p>
          <a:p>
            <a:pPr marL="0" lvl="0" indent="0" algn="just">
              <a:buNone/>
            </a:pPr>
            <a:endParaRPr lang="el-GR" dirty="0"/>
          </a:p>
          <a:p>
            <a:pPr lvl="1" algn="just"/>
            <a:r>
              <a:rPr lang="el-GR" dirty="0"/>
              <a:t>Κ</a:t>
            </a:r>
            <a:r>
              <a:rPr lang="el-GR" dirty="0" smtClean="0"/>
              <a:t>ατά </a:t>
            </a:r>
            <a:r>
              <a:rPr lang="el-GR" dirty="0"/>
              <a:t>τη χρήση που έληξε στις 31.12.2013 είχαν </a:t>
            </a:r>
            <a:r>
              <a:rPr lang="el-GR" b="1" dirty="0"/>
              <a:t>κύκλο εργασιών έως 2,5 εκατ. </a:t>
            </a:r>
            <a:r>
              <a:rPr lang="el-GR" b="1" dirty="0" smtClean="0"/>
              <a:t>ευρώ</a:t>
            </a:r>
            <a:r>
              <a:rPr lang="en-US" dirty="0" smtClean="0"/>
              <a:t>.</a:t>
            </a:r>
            <a:endParaRPr lang="el-GR" dirty="0"/>
          </a:p>
          <a:p>
            <a:pPr lvl="1" algn="just"/>
            <a:r>
              <a:rPr lang="el-GR" dirty="0" smtClean="0"/>
              <a:t>Δεν </a:t>
            </a:r>
            <a:r>
              <a:rPr lang="el-GR" dirty="0"/>
              <a:t>έχουν υποβάλει αίτηση για υπαγωγή στις διατάξεις του </a:t>
            </a:r>
            <a:r>
              <a:rPr lang="el-GR" b="1" dirty="0"/>
              <a:t>ν.3869/2010</a:t>
            </a:r>
            <a:r>
              <a:rPr lang="el-GR" dirty="0"/>
              <a:t> ή έχουν εγκύρως παραιτηθεί από </a:t>
            </a:r>
            <a:r>
              <a:rPr lang="el-GR" dirty="0" smtClean="0"/>
              <a:t>αυτή. </a:t>
            </a:r>
            <a:endParaRPr lang="el-GR" dirty="0"/>
          </a:p>
          <a:p>
            <a:pPr lvl="1" algn="just"/>
            <a:r>
              <a:rPr lang="el-GR" b="1" dirty="0"/>
              <a:t>Δ</a:t>
            </a:r>
            <a:r>
              <a:rPr lang="el-GR" b="1" dirty="0" smtClean="0"/>
              <a:t>εν </a:t>
            </a:r>
            <a:r>
              <a:rPr lang="el-GR" b="1" dirty="0"/>
              <a:t>έχουν παύσει τις εργασίες </a:t>
            </a:r>
            <a:r>
              <a:rPr lang="el-GR" b="1" dirty="0" smtClean="0"/>
              <a:t>τους</a:t>
            </a:r>
            <a:r>
              <a:rPr lang="el-GR" dirty="0" smtClean="0"/>
              <a:t>.</a:t>
            </a:r>
            <a:endParaRPr lang="el-GR" dirty="0"/>
          </a:p>
          <a:p>
            <a:pPr lvl="1" algn="just"/>
            <a:r>
              <a:rPr lang="el-GR" dirty="0" smtClean="0"/>
              <a:t>Δεν </a:t>
            </a:r>
            <a:r>
              <a:rPr lang="el-GR" dirty="0"/>
              <a:t>έχουν υποβάλει αίτηση υπαγωγής στον </a:t>
            </a:r>
            <a:r>
              <a:rPr lang="el-GR" b="1" dirty="0"/>
              <a:t>Πτωχευτικό Κώδικα και </a:t>
            </a:r>
          </a:p>
          <a:p>
            <a:pPr lvl="1" algn="just"/>
            <a:r>
              <a:rPr lang="el-GR" b="1" dirty="0" smtClean="0"/>
              <a:t>Δεν </a:t>
            </a:r>
            <a:r>
              <a:rPr lang="el-GR" b="1" dirty="0"/>
              <a:t>έχουν καταδικαστεί </a:t>
            </a:r>
            <a:r>
              <a:rPr lang="el-GR" dirty="0"/>
              <a:t>– οι φορείς των επιχειρήσεων ή επαγγελματίες - </a:t>
            </a:r>
            <a:r>
              <a:rPr lang="el-GR" b="1" dirty="0"/>
              <a:t>για φοροδιαφυγή ή απάτη </a:t>
            </a:r>
            <a:r>
              <a:rPr lang="el-GR" dirty="0"/>
              <a:t>σε βάρος του Δημοσίου ή Φορέα Κοινωνικής Ασφάλισης (ΦΚΑ).</a:t>
            </a:r>
          </a:p>
          <a:p>
            <a:pPr algn="just"/>
            <a:endParaRPr lang="el-GR" dirty="0"/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1319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Επιλέξιμες διαγραφές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/>
            <a:r>
              <a:rPr lang="el-GR" dirty="0"/>
              <a:t>Δ</a:t>
            </a:r>
            <a:r>
              <a:rPr lang="el-GR" dirty="0" smtClean="0"/>
              <a:t>ιαγραφές απαιτήσεων ως προς κεφάλαιο και τόκους, οφειλετών που </a:t>
            </a:r>
            <a:r>
              <a:rPr lang="el-GR" b="1" dirty="0" smtClean="0"/>
              <a:t>την 30.06.2014 είχαν οφειλές από επιχειρηματικά δάνεια προς τις τράπεζες σε καθυστέρηση τουλάχιστον 90 ημερών </a:t>
            </a:r>
            <a:r>
              <a:rPr lang="el-GR" dirty="0" smtClean="0"/>
              <a:t>(επίδικη ή ρυθμισμένη) και δεν είχαν φορολογική και ασφαλιστική ενημερότητα λόγω ληξιπρόθεσμων ή είχαν λόγω ρύθμισης.</a:t>
            </a:r>
          </a:p>
          <a:p>
            <a:pPr marL="274320" lvl="1" indent="0" algn="just">
              <a:buNone/>
            </a:pPr>
            <a:endParaRPr lang="el-GR" dirty="0" smtClean="0"/>
          </a:p>
          <a:p>
            <a:pPr lvl="1" algn="just"/>
            <a:r>
              <a:rPr lang="el-GR" dirty="0"/>
              <a:t>Ο</a:t>
            </a:r>
            <a:r>
              <a:rPr lang="el-GR" dirty="0" smtClean="0"/>
              <a:t>ι </a:t>
            </a:r>
            <a:r>
              <a:rPr lang="el-GR" dirty="0"/>
              <a:t>διαγραφές αφορούν </a:t>
            </a:r>
            <a:r>
              <a:rPr lang="el-GR" b="1" dirty="0"/>
              <a:t>μία ή περισσότερες πιστώσεις της τράπεζας </a:t>
            </a:r>
            <a:r>
              <a:rPr lang="el-GR" dirty="0"/>
              <a:t>προς τον οφειλέτη </a:t>
            </a:r>
            <a:r>
              <a:rPr lang="el-GR" b="1" dirty="0"/>
              <a:t>που συνολικά ανά επιλέξιμο οφειλέτη δεν υπερβαίνουν το ποσό των 500.000 ευρώ</a:t>
            </a:r>
            <a:r>
              <a:rPr lang="el-GR" dirty="0"/>
              <a:t>. Ισούνται δε </a:t>
            </a:r>
            <a:r>
              <a:rPr lang="el-GR" b="1" dirty="0"/>
              <a:t>τουλάχιστον με το 50% των συνολικών απαιτήσεων του χρηματοδοτικού ιδρύματος κατά του οφειλέτη </a:t>
            </a:r>
            <a:r>
              <a:rPr lang="el-GR" dirty="0"/>
              <a:t>ή, εφόσον είναι μικρότερο, το ποσό που απαιτείται έτσι ώστε μετά τη διαγραφή το υπόλοιπο της απαίτησης της τράπεζας κατά του </a:t>
            </a:r>
            <a:r>
              <a:rPr lang="el-GR" b="1" dirty="0"/>
              <a:t>οφειλέτη να μην υπερβαίνει το 75% της καθαρής περιουσιακής θέσης</a:t>
            </a:r>
            <a:r>
              <a:rPr lang="el-GR" dirty="0"/>
              <a:t> του ιδίου και των συνοφειλετών. </a:t>
            </a: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62800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Διαδικασία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l-GR" sz="2000" dirty="0"/>
              <a:t>Ο οφειλέτης υποβάλλει </a:t>
            </a:r>
            <a:r>
              <a:rPr lang="el-GR" sz="2000" b="1" dirty="0"/>
              <a:t>βεβαίωση</a:t>
            </a:r>
            <a:r>
              <a:rPr lang="el-GR" sz="2000" dirty="0"/>
              <a:t> προς την τράπεζα όπου αποτυπώνονται τα </a:t>
            </a:r>
            <a:r>
              <a:rPr lang="el-GR" sz="2000" b="1" dirty="0"/>
              <a:t>περιουσιακά στοιχεία και οι υποχρεώσεις </a:t>
            </a:r>
            <a:r>
              <a:rPr lang="el-GR" sz="2000" b="1" dirty="0" smtClean="0"/>
              <a:t>του</a:t>
            </a:r>
            <a:r>
              <a:rPr lang="el-GR" sz="2000" dirty="0" smtClean="0"/>
              <a:t>, </a:t>
            </a:r>
            <a:r>
              <a:rPr lang="el-GR" sz="2000" dirty="0"/>
              <a:t>ώστε </a:t>
            </a:r>
            <a:r>
              <a:rPr lang="el-GR" sz="2000" dirty="0" smtClean="0"/>
              <a:t>να προσδιορισθεί </a:t>
            </a:r>
            <a:r>
              <a:rPr lang="el-GR" sz="2000" dirty="0"/>
              <a:t>η καθαρή περιουσιακή θέση του.</a:t>
            </a:r>
          </a:p>
          <a:p>
            <a:pPr marL="0" indent="0" algn="just">
              <a:buNone/>
            </a:pPr>
            <a:r>
              <a:rPr lang="el-GR" sz="2000" dirty="0"/>
              <a:t> </a:t>
            </a:r>
          </a:p>
          <a:p>
            <a:pPr lvl="0" algn="just"/>
            <a:r>
              <a:rPr lang="el-GR" sz="2000" dirty="0"/>
              <a:t>Η τράπεζα παρέχει την αιτούμενη ρύθμιση </a:t>
            </a:r>
            <a:r>
              <a:rPr lang="el-GR" sz="2000" dirty="0" smtClean="0"/>
              <a:t>ή/και διαγραφή, </a:t>
            </a:r>
            <a:r>
              <a:rPr lang="el-GR" sz="2000" dirty="0"/>
              <a:t>σύμφωνα με </a:t>
            </a:r>
            <a:r>
              <a:rPr lang="el-GR" sz="2000" b="1" dirty="0"/>
              <a:t>κριτήρια για την αξιολόγηση της ικανότητας του αιτούμενου </a:t>
            </a:r>
            <a:r>
              <a:rPr lang="el-GR" sz="2000" b="1" dirty="0" smtClean="0"/>
              <a:t>να </a:t>
            </a:r>
            <a:r>
              <a:rPr lang="el-GR" sz="2000" b="1" dirty="0"/>
              <a:t>αντεπεξέλθει στις ρυθμισθείσες </a:t>
            </a:r>
            <a:r>
              <a:rPr lang="el-GR" sz="2000" b="1" dirty="0" smtClean="0"/>
              <a:t>υποχρεώσεις</a:t>
            </a:r>
            <a:r>
              <a:rPr lang="el-GR" sz="2000" dirty="0" smtClean="0"/>
              <a:t>. Η </a:t>
            </a:r>
            <a:r>
              <a:rPr lang="el-GR" sz="2000" dirty="0"/>
              <a:t>τράπεζα μπορεί να παράσχει ρύθμιση </a:t>
            </a:r>
            <a:r>
              <a:rPr lang="el-GR" sz="2000" dirty="0" smtClean="0"/>
              <a:t>ή/και </a:t>
            </a:r>
            <a:r>
              <a:rPr lang="el-GR" sz="2000" dirty="0"/>
              <a:t>διαγραφή υπό διαφορετικούς όρους από τους </a:t>
            </a:r>
            <a:r>
              <a:rPr lang="el-GR" sz="2000" dirty="0" smtClean="0"/>
              <a:t>περιλαμβανόμενους στην αίτηση. </a:t>
            </a:r>
            <a:r>
              <a:rPr lang="el-GR" sz="2000" dirty="0"/>
              <a:t>Σε περίπτωση διαγραφής πίστωσης που έχει εγγυηθεί μερικά το Ελληνικό Δημόσιο, η σχετική διαγραφή κατανέμεται αναλογικά και στο εγγυημένο ποσοστό.</a:t>
            </a:r>
          </a:p>
          <a:p>
            <a:pPr algn="just"/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017362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Υπαγωγή στις ρυθμίσεις του Ν.4305/2014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el-GR" sz="2200" dirty="0"/>
              <a:t>Φυσικό ή νομικό πρόσωπο που προσκομίσει στη Φορολογική Διοίκηση ή/και στους ΦΚΑ βεβαίωση χρηματοδοτικού φορέα ότι έχει υπαχθεί σε </a:t>
            </a:r>
            <a:r>
              <a:rPr lang="el-GR" sz="2200" dirty="0" smtClean="0"/>
              <a:t>ρύθμιση οφειλών του προς αυτόν, </a:t>
            </a:r>
            <a:r>
              <a:rPr lang="el-GR" sz="2200" b="1" dirty="0"/>
              <a:t>δικαιούται να υπαχθεί στο  πρόγραμμα εξυπηρέτησης της ληξιπρόθεσμης οφειλής του στη Φορολογική Διοίκηση ή/και στους ΦΚΑ</a:t>
            </a:r>
            <a:r>
              <a:rPr lang="el-GR" sz="2200" dirty="0"/>
              <a:t>, που προβλέπεται στα άρθρα 51 και 54 του ν. 4305/2014,  μέχρι </a:t>
            </a:r>
            <a:r>
              <a:rPr lang="el-GR" sz="2200" dirty="0" smtClean="0"/>
              <a:t>και σε 100 </a:t>
            </a:r>
            <a:r>
              <a:rPr lang="el-GR" sz="2200" dirty="0"/>
              <a:t>μηνιαίες δόσεις, </a:t>
            </a:r>
            <a:r>
              <a:rPr lang="el-GR" sz="2200" dirty="0" smtClean="0"/>
              <a:t>λαμβάνοντας </a:t>
            </a:r>
            <a:r>
              <a:rPr lang="el-GR" sz="2200" b="1" dirty="0" smtClean="0"/>
              <a:t>πρόσθετη </a:t>
            </a:r>
            <a:r>
              <a:rPr lang="el-GR" sz="2200" b="1" dirty="0"/>
              <a:t>διαγραφή  προσαυξήσεων τόκων και προστίμων </a:t>
            </a:r>
            <a:r>
              <a:rPr lang="el-GR" sz="2200" dirty="0"/>
              <a:t>εκπρόθεσμης καταβολής </a:t>
            </a:r>
            <a:r>
              <a:rPr lang="el-GR" sz="2200" b="1" dirty="0"/>
              <a:t>ύψους 20%</a:t>
            </a:r>
            <a:r>
              <a:rPr lang="el-GR" sz="2200" dirty="0"/>
              <a:t>, πέραν των προβλεπομένων στα ανωτέρω άρθρα.  </a:t>
            </a:r>
          </a:p>
          <a:p>
            <a:pPr algn="just"/>
            <a:endParaRPr lang="el-GR" sz="2200" dirty="0"/>
          </a:p>
          <a:p>
            <a:pPr lvl="0" algn="just"/>
            <a:r>
              <a:rPr lang="el-GR" sz="2200" dirty="0"/>
              <a:t>Τα </a:t>
            </a:r>
            <a:r>
              <a:rPr lang="el-GR" sz="2200" dirty="0" smtClean="0"/>
              <a:t>ανωτέρω εφαρμόζονται </a:t>
            </a:r>
            <a:r>
              <a:rPr lang="el-GR" sz="2200" b="1" dirty="0"/>
              <a:t>και στις περιπτώσεις </a:t>
            </a:r>
            <a:r>
              <a:rPr lang="el-GR" sz="2200" b="1" dirty="0" smtClean="0"/>
              <a:t>οφειλετών που</a:t>
            </a:r>
            <a:r>
              <a:rPr lang="el-GR" sz="2200" dirty="0" smtClean="0"/>
              <a:t> </a:t>
            </a:r>
            <a:r>
              <a:rPr lang="el-GR" sz="2200" dirty="0"/>
              <a:t>κατά το χρόνο προσκόμισης της βεβαίωσης του χρηματοδοτικού φορέα </a:t>
            </a:r>
            <a:r>
              <a:rPr lang="el-GR" sz="2200" b="1" dirty="0"/>
              <a:t>έχουν ήδη υπαχθεί στη ρύθμιση των άρθρων 51 και 54 του ν. 4305/2014 και τηρούν τις υποχρεώσεις που αυτή συνεπάγετα</a:t>
            </a:r>
            <a:r>
              <a:rPr lang="el-GR" sz="2200" dirty="0"/>
              <a:t>ι.</a:t>
            </a: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7451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Μη εκπλήρωση όρων ρύθμισης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endParaRPr lang="el-GR" sz="2000" dirty="0" smtClean="0"/>
          </a:p>
          <a:p>
            <a:pPr lvl="0" algn="just"/>
            <a:r>
              <a:rPr lang="el-GR" sz="2000" b="1" dirty="0" smtClean="0"/>
              <a:t>Η </a:t>
            </a:r>
            <a:r>
              <a:rPr lang="el-GR" sz="2000" b="1" dirty="0"/>
              <a:t>μη προσήκουσα εκπλήρωση </a:t>
            </a:r>
            <a:r>
              <a:rPr lang="el-GR" sz="2000" dirty="0"/>
              <a:t>από τον οφειλέτη των όρων ρύθμισης, σύμφωνα με το παρόν άρθρο και τα άρθρα 51 και 54 του ν. 4305/2014 για χρονικό διάστημα αθροιστικά μεγαλύτερο των τριών (3) </a:t>
            </a:r>
            <a:r>
              <a:rPr lang="el-GR" sz="2000" dirty="0" smtClean="0"/>
              <a:t>μηνών, </a:t>
            </a:r>
            <a:r>
              <a:rPr lang="el-GR" sz="2000" dirty="0"/>
              <a:t>ως προς οποιαδήποτε από τις ρυθμισθείσες υποχρεώσεις, </a:t>
            </a:r>
            <a:r>
              <a:rPr lang="el-GR" sz="2000" b="1" dirty="0"/>
              <a:t>προκαλεί αυτοδικαίως την αναβίωση των ρυθμισθεισών υποχρεώσεών του </a:t>
            </a:r>
            <a:r>
              <a:rPr lang="el-GR" sz="2000" dirty="0"/>
              <a:t>σύμφωνα με τους όρους του παρόντος άρθρου (μείον τυχόν καταβολές που έχουν γίνει στο πλαίσιο των </a:t>
            </a:r>
            <a:r>
              <a:rPr lang="el-GR" sz="2000" dirty="0" smtClean="0"/>
              <a:t>ρυθμίσεων} </a:t>
            </a:r>
            <a:r>
              <a:rPr lang="el-GR" sz="2000" dirty="0"/>
              <a:t>και  την αναδρομική αναβίωση του συνόλου των προς όλους διαγραφεισών υποχρεώσεων, προσαυξήσεων, τόκων και προστίμων εκπρόθεσμης καταβολής, τα οποία καθίστανται στο σύνολό τους άμεσα απαιτητά και ληξιπρόθεσμα.</a:t>
            </a:r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81076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1075</TotalTime>
  <Words>1465</Words>
  <Application>Microsoft Office PowerPoint</Application>
  <PresentationFormat>On-screen Show (4:3)</PresentationFormat>
  <Paragraphs>92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Clarity</vt:lpstr>
      <vt:lpstr>             ΥΠΟΥΡΓΕΙΟ ΑΝΑΠΤΥΞΗΣ &amp; ΑΝΤΑΓΩΝΙΣΤΙΚΟΤΗΤΑΣ </vt:lpstr>
      <vt:lpstr>Στόχοι</vt:lpstr>
      <vt:lpstr>Όφελος</vt:lpstr>
      <vt:lpstr>ΡΥθμιση - διαγραφΗ οφειλΩν μικρΩν επιχειρΗσεων και επαγγελματιΩν </vt:lpstr>
      <vt:lpstr>Δικαίωμα υπαγωγής στη ρύθμιση</vt:lpstr>
      <vt:lpstr>Επιλέξιμες διαγραφές</vt:lpstr>
      <vt:lpstr>Διαδικασία</vt:lpstr>
      <vt:lpstr>Υπαγωγή στις ρυθμίσεις του Ν.4305/2014</vt:lpstr>
      <vt:lpstr>Μη εκπλήρωση όρων ρύθμισης</vt:lpstr>
      <vt:lpstr>ΕισαγωγΗ ΕκτακτηΣ διαδικασΙαΣ ρΥθμισηΣ υποχρεΩσεων νομικων ή φυσικων προσωπων με εμπορικη ιδιοτητα    </vt:lpstr>
      <vt:lpstr>Δικαίωμα υπαγωγής</vt:lpstr>
      <vt:lpstr>Εκδίκαση αίτησης</vt:lpstr>
      <vt:lpstr>Αποτελέσματα ρύθμισης</vt:lpstr>
      <vt:lpstr>Αποτελέσματα ρύθμισης</vt:lpstr>
      <vt:lpstr>ΕισαγωγΗ ΕκτακτηΣ διαδικασΙαΣ ειδικΗΣ διαχεΙρισηΣ νομικων ή φυσικων προσωπων με εμπορικη ιδιοτητα </vt:lpstr>
      <vt:lpstr>Δικαίωμα υπαγωγής</vt:lpstr>
      <vt:lpstr>Διαδικασία</vt:lpstr>
      <vt:lpstr>Διαδικασία </vt:lpstr>
      <vt:lpstr>Διαδικασία</vt:lpstr>
    </vt:vector>
  </TitlesOfParts>
  <Company>METKA S.A.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Chilas, Dimitris</dc:creator>
  <cp:lastModifiedBy>Tsitounas Kostas</cp:lastModifiedBy>
  <cp:revision>14</cp:revision>
  <dcterms:created xsi:type="dcterms:W3CDTF">2014-11-01T16:08:44Z</dcterms:created>
  <dcterms:modified xsi:type="dcterms:W3CDTF">2014-11-03T13:32:29Z</dcterms:modified>
</cp:coreProperties>
</file>