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70" r:id="rId5"/>
    <p:sldId id="260" r:id="rId6"/>
    <p:sldId id="269" r:id="rId7"/>
    <p:sldId id="266" r:id="rId8"/>
  </p:sldIdLst>
  <p:sldSz cx="12192000" cy="6858000"/>
  <p:notesSz cx="6819900" cy="99187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8">
          <p15:clr>
            <a:srgbClr val="A4A3A4"/>
          </p15:clr>
        </p15:guide>
        <p15:guide id="4" pos="21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996A7"/>
    <a:srgbClr val="D31845"/>
    <a:srgbClr val="4ABAA5"/>
    <a:srgbClr val="2B86B5"/>
    <a:srgbClr val="005B79"/>
    <a:srgbClr val="0B192F"/>
    <a:srgbClr val="07101F"/>
    <a:srgbClr val="10141A"/>
    <a:srgbClr val="1B222B"/>
    <a:srgbClr val="222A3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82" y="-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-2654" y="-96"/>
      </p:cViewPr>
      <p:guideLst>
        <p:guide orient="horz" pos="2876"/>
        <p:guide orient="horz" pos="3124"/>
        <p:guide pos="2160"/>
        <p:guide pos="214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B3A40-066C-4894-A3DC-66D5D13E8958}" type="datetimeFigureOut">
              <a:rPr lang="el-GR" smtClean="0"/>
              <a:pPr/>
              <a:t>4/7/2018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1" y="9420862"/>
            <a:ext cx="2955925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62389" y="9420862"/>
            <a:ext cx="2955925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80219-CF81-4014-8F92-041DECFC390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599649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8771C-C3E9-44BE-87D1-35D430ACD1E6}" type="datetimeFigureOut">
              <a:rPr lang="el-GR" smtClean="0"/>
              <a:pPr/>
              <a:t>4/7/2018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42950"/>
            <a:ext cx="6613525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63032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DCB4C-A2E4-4FED-88EC-61E7DB707DC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595056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DCB4C-A2E4-4FED-88EC-61E7DB707DC1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865150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DCB4C-A2E4-4FED-88EC-61E7DB707DC1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465969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DCB4C-A2E4-4FED-88EC-61E7DB707DC1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65841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DCB4C-A2E4-4FED-88EC-61E7DB707DC1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DCB4C-A2E4-4FED-88EC-61E7DB707DC1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733125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>
          <a:xfrm>
            <a:off x="492104" y="4711383"/>
            <a:ext cx="5862439" cy="4463415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DCB4C-A2E4-4FED-88EC-61E7DB707DC1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018277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DCB4C-A2E4-4FED-88EC-61E7DB707DC1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602781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0B346B-C13D-4BF2-825A-B53F9FD85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CA4D9A8-2CF6-4307-BAC4-283CE864A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0D1458-6BAA-4666-88FE-BD607A014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92D0-7652-4539-AAF4-0710B91C0D5E}" type="datetimeFigureOut">
              <a:rPr lang="el-GR" smtClean="0"/>
              <a:pPr/>
              <a:t>4/7/2018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E7A33D-2D19-4C21-BA80-1F15C9F3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B61E2F5-DC41-4373-A074-97ABE8C9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51D6-34A9-4CDF-91DF-B9185EA064F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74606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D31914-88D6-4800-B5FE-E0C1FC6DE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F9AA5F5-7BBC-4CF5-88FB-023F6E9A6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A8F939-ED94-461C-9CAF-D54867F13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92D0-7652-4539-AAF4-0710B91C0D5E}" type="datetimeFigureOut">
              <a:rPr lang="el-GR" smtClean="0"/>
              <a:pPr/>
              <a:t>4/7/2018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EEB494-FDE0-4C6F-9E1F-239065DE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32222F-E312-48F9-8016-E44C2E15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51D6-34A9-4CDF-91DF-B9185EA064F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99562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D927FF6-5115-4CA3-8A38-55D41E3A99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08CFDEA-1EBF-4B76-94AB-A40018475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FB39E44-9AAF-4F27-81D8-E0F00035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92D0-7652-4539-AAF4-0710B91C0D5E}" type="datetimeFigureOut">
              <a:rPr lang="el-GR" smtClean="0"/>
              <a:pPr/>
              <a:t>4/7/2018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6A7B4D-1D51-4FAA-B4FF-245C5B867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146FB2-E8F5-47DB-8301-B2BCEE237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51D6-34A9-4CDF-91DF-B9185EA064F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79851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8FA714-0FD3-4AED-9C7D-2D69F5730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DC56D9-D18E-45E4-A262-3C837223B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7BA013-D1CE-48D2-A991-E179B49BB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92D0-7652-4539-AAF4-0710B91C0D5E}" type="datetimeFigureOut">
              <a:rPr lang="el-GR" smtClean="0"/>
              <a:pPr/>
              <a:t>4/7/2018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8EF0A1-A6F6-430C-90F0-01727766C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8D61FF-546D-456A-8FDF-80F3BE3B4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51D6-34A9-4CDF-91DF-B9185EA064F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7075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70403A-915A-4BC6-ADA3-C17C89DC3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1944D2E-8B5F-4B91-BB55-840CD5C4B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D918E9-8C24-4AD6-B09D-9F471FCA7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92D0-7652-4539-AAF4-0710B91C0D5E}" type="datetimeFigureOut">
              <a:rPr lang="el-GR" smtClean="0"/>
              <a:pPr/>
              <a:t>4/7/2018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7E62D5-0FD9-4952-A039-A73EE17AB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278B536-3697-46EE-9ED9-57B57C4D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51D6-34A9-4CDF-91DF-B9185EA064F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80661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32AA80-9310-4D97-8D49-C215D6BD4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95083A-133D-449E-89B2-F2EDC73F4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44F39E7-357B-4343-A1EE-F1622906B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F83C31C-2510-4FDA-BA44-A0C18C03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92D0-7652-4539-AAF4-0710B91C0D5E}" type="datetimeFigureOut">
              <a:rPr lang="el-GR" smtClean="0"/>
              <a:pPr/>
              <a:t>4/7/2018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0401930-F655-420E-8849-F4217CE83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6A0AD0D-FD85-4B00-A7E0-1BB706DA5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51D6-34A9-4CDF-91DF-B9185EA064F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23295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6F89F5-336A-4AC5-ADD0-5BEA9187A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7DC40CD-B548-483A-B315-0078E153D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DBB1E79-592E-40B6-B826-B8E60C8EE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6F5F51A-9E51-4A92-8036-CE8727717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C28728A-7A9B-434F-9D79-22C3A8B313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75B3F95-1DFB-49C2-BA29-7682D201A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92D0-7652-4539-AAF4-0710B91C0D5E}" type="datetimeFigureOut">
              <a:rPr lang="el-GR" smtClean="0"/>
              <a:pPr/>
              <a:t>4/7/2018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C0D2FA2-5C15-44F0-9EDA-5DB640509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BE1CDC9-1AD3-4F35-A83E-60A626300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51D6-34A9-4CDF-91DF-B9185EA064F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06942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E52CA9-AE39-47AC-812E-D97770F4D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F59D4A2-4B30-4759-A074-FB61917E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92D0-7652-4539-AAF4-0710B91C0D5E}" type="datetimeFigureOut">
              <a:rPr lang="el-GR" smtClean="0"/>
              <a:pPr/>
              <a:t>4/7/2018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31E7797-C502-4DEB-8824-0AA3977E4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4E29027-0FCA-4DE7-83F5-0CCED8AC6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51D6-34A9-4CDF-91DF-B9185EA064F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2076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B3EE2F3-F5AA-4C3F-9003-2942A208B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92D0-7652-4539-AAF4-0710B91C0D5E}" type="datetimeFigureOut">
              <a:rPr lang="el-GR" smtClean="0"/>
              <a:pPr/>
              <a:t>4/7/2018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7244096-75B9-44D0-9F30-5536D0DE4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CA139D4-C744-46D1-ADE8-D4A712D25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51D6-34A9-4CDF-91DF-B9185EA064F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903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CE1792-9298-4018-B01A-DE5F8A9EA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7754F1-7E66-43E3-A9A2-A7BFF4F8A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1B1054F-7669-4D27-8CF1-8A2D26079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4F27FAE-2949-450F-8922-9ABACA81C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92D0-7652-4539-AAF4-0710B91C0D5E}" type="datetimeFigureOut">
              <a:rPr lang="el-GR" smtClean="0"/>
              <a:pPr/>
              <a:t>4/7/2018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0B54813-CDAB-48B6-B8B6-FA2084919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768F497-1EE4-40F6-AAC3-FB4EE75E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51D6-34A9-4CDF-91DF-B9185EA064F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86013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02D03-D297-4C15-A676-BB1DE1368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36F8D94-08F1-4B96-8C67-6D6D3837D9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42AAF35-C642-47D7-BE47-F50E905FC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872E157-98FC-4E02-9EAE-0DA86C84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92D0-7652-4539-AAF4-0710B91C0D5E}" type="datetimeFigureOut">
              <a:rPr lang="el-GR" smtClean="0"/>
              <a:pPr/>
              <a:t>4/7/2018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E9B617F-C41D-45C9-8441-203C4AAE1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2845A0F-8AE3-435A-9933-54AD41565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51D6-34A9-4CDF-91DF-B9185EA064F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55822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80E137A-6F20-49DA-9BBE-C47EB27C0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58A45E7-C9C0-4598-A9E0-39CF20C84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AAA2E5-0C75-4972-86BD-29C15B4B0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B92D0-7652-4539-AAF4-0710B91C0D5E}" type="datetimeFigureOut">
              <a:rPr lang="el-GR" smtClean="0"/>
              <a:pPr/>
              <a:t>4/7/2018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04E6CE-EA41-411B-B664-593D167B17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6F1F8F-9B81-4E4E-B055-3D7C245C4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B51D6-34A9-4CDF-91DF-B9185EA064F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8128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emf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emf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C19E7B3B-3842-49F1-B86C-499B4A5750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B1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" name="Rectangle 2"/>
          <p:cNvSpPr/>
          <p:nvPr/>
        </p:nvSpPr>
        <p:spPr>
          <a:xfrm>
            <a:off x="278245" y="2629089"/>
            <a:ext cx="45268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Ψηφιακός μετασχηματισμός </a:t>
            </a:r>
            <a:r>
              <a:rPr lang="el-GR" sz="3200" b="1" dirty="0" smtClean="0">
                <a:solidFill>
                  <a:srgbClr val="0996A7"/>
                </a:solidFill>
                <a:latin typeface="Arial Black" panose="020B0A04020102020204" pitchFamily="34" charset="0"/>
              </a:rPr>
              <a:t>ΓΕΜΗ</a:t>
            </a:r>
            <a:endParaRPr lang="en-US" sz="20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23141" y="2693547"/>
            <a:ext cx="6668859" cy="416698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V="1">
            <a:off x="6656173" y="2397211"/>
            <a:ext cx="0" cy="84849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56173" y="2388973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70573" y="2397211"/>
            <a:ext cx="0" cy="9226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9028670" y="1581665"/>
            <a:ext cx="0" cy="96382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036908" y="1581665"/>
            <a:ext cx="96382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0008973" y="1581665"/>
            <a:ext cx="0" cy="14292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923005" y="3253946"/>
            <a:ext cx="0" cy="9885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923005" y="3245708"/>
            <a:ext cx="112034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035114" y="3253946"/>
            <a:ext cx="0" cy="6178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59">
            <a:extLst>
              <a:ext uri="{FF2B5EF4-FFF2-40B4-BE49-F238E27FC236}">
                <a16:creationId xmlns="" xmlns:a16="http://schemas.microsoft.com/office/drawing/2014/main" id="{3A8983AF-6B59-47AA-8375-144B2918266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374674" y="1395831"/>
            <a:ext cx="288295" cy="371668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="" xmlns:a16="http://schemas.microsoft.com/office/drawing/2014/main" id="{3A8983AF-6B59-47AA-8375-144B2918266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78857" y="3573446"/>
            <a:ext cx="288295" cy="371668"/>
          </a:xfrm>
          <a:prstGeom prst="rect">
            <a:avLst/>
          </a:prstGeom>
        </p:spPr>
      </p:pic>
      <p:cxnSp>
        <p:nvCxnSpPr>
          <p:cNvPr id="64" name="Straight Connector 63"/>
          <p:cNvCxnSpPr/>
          <p:nvPr/>
        </p:nvCxnSpPr>
        <p:spPr>
          <a:xfrm flipV="1">
            <a:off x="8229600" y="2164114"/>
            <a:ext cx="0" cy="657345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229600" y="2164114"/>
            <a:ext cx="2265405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0495005" y="2164114"/>
            <a:ext cx="0" cy="126488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="" xmlns:a16="http://schemas.microsoft.com/office/drawing/2014/main" id="{1C85D6D3-5EEB-4FDE-8D49-EAFC2C9576CB}"/>
              </a:ext>
            </a:extLst>
          </p:cNvPr>
          <p:cNvSpPr/>
          <p:nvPr/>
        </p:nvSpPr>
        <p:spPr>
          <a:xfrm>
            <a:off x="6550649" y="3140184"/>
            <a:ext cx="211047" cy="211047"/>
          </a:xfrm>
          <a:prstGeom prst="ellipse">
            <a:avLst/>
          </a:prstGeom>
          <a:solidFill>
            <a:srgbClr val="D3184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1C85D6D3-5EEB-4FDE-8D49-EAFC2C9576CB}"/>
              </a:ext>
            </a:extLst>
          </p:cNvPr>
          <p:cNvSpPr/>
          <p:nvPr/>
        </p:nvSpPr>
        <p:spPr>
          <a:xfrm>
            <a:off x="8927266" y="2063578"/>
            <a:ext cx="211047" cy="211047"/>
          </a:xfrm>
          <a:prstGeom prst="ellipse">
            <a:avLst/>
          </a:prstGeom>
          <a:solidFill>
            <a:srgbClr val="D3184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1C85D6D3-5EEB-4FDE-8D49-EAFC2C9576CB}"/>
              </a:ext>
            </a:extLst>
          </p:cNvPr>
          <p:cNvSpPr/>
          <p:nvPr/>
        </p:nvSpPr>
        <p:spPr>
          <a:xfrm>
            <a:off x="10389481" y="3323476"/>
            <a:ext cx="211047" cy="211047"/>
          </a:xfrm>
          <a:prstGeom prst="ellipse">
            <a:avLst/>
          </a:prstGeom>
          <a:solidFill>
            <a:srgbClr val="D3184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105" y="2041172"/>
            <a:ext cx="613465" cy="61346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799" y="2544632"/>
            <a:ext cx="380914" cy="380914"/>
          </a:xfrm>
          <a:prstGeom prst="rect">
            <a:avLst/>
          </a:prstGeom>
        </p:spPr>
      </p:pic>
      <p:sp>
        <p:nvSpPr>
          <p:cNvPr id="28" name="Rectangle 9"/>
          <p:cNvSpPr/>
          <p:nvPr/>
        </p:nvSpPr>
        <p:spPr>
          <a:xfrm>
            <a:off x="371197" y="615962"/>
            <a:ext cx="51600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ΥΠΟΥΡΓΕΙΟ ΨΗΦΙΑΚΗΣ ΠΟΛΙΤΙΚΗΣ, </a:t>
            </a:r>
          </a:p>
          <a:p>
            <a:r>
              <a:rPr lang="el-GR" dirty="0">
                <a:solidFill>
                  <a:schemeClr val="bg1"/>
                </a:solidFill>
              </a:rPr>
              <a:t>ΤΗΛΕΠΙΚΟΙΝΩΝΙΩΝ &amp; </a:t>
            </a:r>
            <a:r>
              <a:rPr lang="el-GR" dirty="0" smtClean="0">
                <a:solidFill>
                  <a:schemeClr val="bg1"/>
                </a:solidFill>
              </a:rPr>
              <a:t>ΕΝΗΜΕΡΩΣΗΣ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29" name="Rectangle 10"/>
          <p:cNvSpPr/>
          <p:nvPr/>
        </p:nvSpPr>
        <p:spPr>
          <a:xfrm>
            <a:off x="4524102" y="624931"/>
            <a:ext cx="26103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ΥΠΟΥΡΓΕΙΟ ΟΙΚΟΝΟΜΙΑΣ </a:t>
            </a:r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&amp; </a:t>
            </a:r>
            <a:r>
              <a:rPr lang="el-GR" dirty="0">
                <a:solidFill>
                  <a:schemeClr val="bg1"/>
                </a:solidFill>
              </a:rPr>
              <a:t>ΑΝΑΠΤΥΞΗΣ</a:t>
            </a:r>
          </a:p>
        </p:txBody>
      </p:sp>
      <p:cxnSp>
        <p:nvCxnSpPr>
          <p:cNvPr id="30" name="Straight Connector 16"/>
          <p:cNvCxnSpPr/>
          <p:nvPr/>
        </p:nvCxnSpPr>
        <p:spPr>
          <a:xfrm>
            <a:off x="4265265" y="644225"/>
            <a:ext cx="0" cy="558908"/>
          </a:xfrm>
          <a:prstGeom prst="line">
            <a:avLst/>
          </a:prstGeom>
          <a:ln>
            <a:solidFill>
              <a:srgbClr val="50B6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211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BBCC13F5-6760-4345-9A34-528DCB447B7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B1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29ADD26-8B68-41FD-9710-57F652FBBC00}"/>
              </a:ext>
            </a:extLst>
          </p:cNvPr>
          <p:cNvSpPr/>
          <p:nvPr/>
        </p:nvSpPr>
        <p:spPr>
          <a:xfrm>
            <a:off x="415546" y="509472"/>
            <a:ext cx="8913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ψηφιακή αναβάθμιση </a:t>
            </a:r>
            <a:r>
              <a:rPr lang="el-GR" sz="2800" dirty="0" smtClean="0">
                <a:solidFill>
                  <a:srgbClr val="0996A7"/>
                </a:solidFill>
                <a:latin typeface="Arial Black" panose="020B0A04020102020204" pitchFamily="34" charset="0"/>
              </a:rPr>
              <a:t>μητρώου επιχειρήσεων</a:t>
            </a:r>
            <a:endParaRPr lang="el-GR" sz="2800" dirty="0">
              <a:solidFill>
                <a:srgbClr val="0996A7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B95A3AA5-E3EE-4B48-9EE5-140AD075098F}"/>
              </a:ext>
            </a:extLst>
          </p:cNvPr>
          <p:cNvCxnSpPr/>
          <p:nvPr/>
        </p:nvCxnSpPr>
        <p:spPr>
          <a:xfrm>
            <a:off x="10168528" y="2969843"/>
            <a:ext cx="0" cy="1392702"/>
          </a:xfrm>
          <a:prstGeom prst="line">
            <a:avLst/>
          </a:prstGeom>
          <a:ln w="28575">
            <a:solidFill>
              <a:schemeClr val="bg1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C76220DF-BA58-454F-A31C-DE2B59B898A7}"/>
              </a:ext>
            </a:extLst>
          </p:cNvPr>
          <p:cNvCxnSpPr/>
          <p:nvPr/>
        </p:nvCxnSpPr>
        <p:spPr>
          <a:xfrm>
            <a:off x="10489740" y="2969843"/>
            <a:ext cx="0" cy="1392702"/>
          </a:xfrm>
          <a:prstGeom prst="line">
            <a:avLst/>
          </a:prstGeom>
          <a:ln w="28575">
            <a:solidFill>
              <a:schemeClr val="bg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1D570277-5CC1-456D-8C40-DDC97926337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b="19796"/>
          <a:stretch/>
        </p:blipFill>
        <p:spPr>
          <a:xfrm>
            <a:off x="8316995" y="4550880"/>
            <a:ext cx="3768842" cy="23071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44323" y="1289170"/>
            <a:ext cx="26045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chemeClr val="bg1"/>
                </a:solidFill>
                <a:latin typeface="Arial Black" panose="020B0A04020102020204" pitchFamily="34" charset="0"/>
              </a:rPr>
              <a:t>Βελτίωση  της Δημοσιότητας:</a:t>
            </a:r>
            <a:r>
              <a:rPr lang="el-GR" sz="1400" dirty="0">
                <a:solidFill>
                  <a:schemeClr val="bg1"/>
                </a:solidFill>
                <a:latin typeface="+mj-lt"/>
              </a:rPr>
              <a:t> </a:t>
            </a:r>
            <a:endParaRPr lang="el-GR" sz="1400" dirty="0" smtClean="0">
              <a:solidFill>
                <a:schemeClr val="bg1"/>
              </a:solidFill>
              <a:latin typeface="+mj-lt"/>
            </a:endParaRPr>
          </a:p>
          <a:p>
            <a:r>
              <a:rPr lang="el-GR" sz="1600" dirty="0" smtClean="0">
                <a:solidFill>
                  <a:schemeClr val="bg1"/>
                </a:solidFill>
                <a:latin typeface="+mj-lt"/>
              </a:rPr>
              <a:t>δομημένη </a:t>
            </a:r>
            <a:r>
              <a:rPr lang="el-GR" sz="1600" dirty="0">
                <a:solidFill>
                  <a:schemeClr val="bg1"/>
                </a:solidFill>
                <a:latin typeface="+mj-lt"/>
              </a:rPr>
              <a:t>παρουσίαση πληροφοριών, </a:t>
            </a:r>
            <a:endParaRPr lang="el-GR" sz="1600" dirty="0" smtClean="0">
              <a:solidFill>
                <a:schemeClr val="bg1"/>
              </a:solidFill>
              <a:latin typeface="+mj-lt"/>
            </a:endParaRPr>
          </a:p>
          <a:p>
            <a:r>
              <a:rPr lang="el-GR" sz="1600" dirty="0" smtClean="0">
                <a:solidFill>
                  <a:schemeClr val="bg1"/>
                </a:solidFill>
                <a:latin typeface="+mj-lt"/>
              </a:rPr>
              <a:t>περισσότερα </a:t>
            </a:r>
            <a:r>
              <a:rPr lang="el-GR" sz="1600" dirty="0">
                <a:solidFill>
                  <a:schemeClr val="bg1"/>
                </a:solidFill>
                <a:latin typeface="+mj-lt"/>
              </a:rPr>
              <a:t>κριτήρια </a:t>
            </a:r>
            <a:r>
              <a:rPr lang="el-GR" sz="1600" dirty="0" smtClean="0">
                <a:solidFill>
                  <a:schemeClr val="bg1"/>
                </a:solidFill>
                <a:latin typeface="+mj-lt"/>
              </a:rPr>
              <a:t>αναζήτησης, </a:t>
            </a:r>
          </a:p>
          <a:p>
            <a:r>
              <a:rPr lang="el-GR" sz="1600" dirty="0" smtClean="0">
                <a:solidFill>
                  <a:schemeClr val="bg1"/>
                </a:solidFill>
                <a:latin typeface="+mj-lt"/>
              </a:rPr>
              <a:t>νέο φιλικό περιβάλλον για τον χρήστη </a:t>
            </a:r>
            <a:endParaRPr lang="el-GR" sz="1600" dirty="0">
              <a:solidFill>
                <a:schemeClr val="bg1"/>
              </a:solidFill>
              <a:latin typeface="+mj-lt"/>
            </a:endParaRPr>
          </a:p>
          <a:p>
            <a:endParaRPr lang="el-GR" sz="1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5004" y="3531608"/>
            <a:ext cx="317360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chemeClr val="bg1"/>
                </a:solidFill>
                <a:latin typeface="Arial Black" panose="020B0A04020102020204" pitchFamily="34" charset="0"/>
              </a:rPr>
              <a:t>Συγκροτημένο </a:t>
            </a:r>
            <a:r>
              <a:rPr lang="el-GR" sz="1400" dirty="0" err="1">
                <a:solidFill>
                  <a:schemeClr val="bg1"/>
                </a:solidFill>
                <a:latin typeface="Arial Black" panose="020B0A04020102020204" pitchFamily="34" charset="0"/>
              </a:rPr>
              <a:t>report</a:t>
            </a:r>
            <a:r>
              <a:rPr lang="el-GR" sz="1400" dirty="0">
                <a:solidFill>
                  <a:schemeClr val="bg1"/>
                </a:solidFill>
                <a:latin typeface="Arial Black" panose="020B0A04020102020204" pitchFamily="34" charset="0"/>
              </a:rPr>
              <a:t> </a:t>
            </a:r>
            <a:endParaRPr lang="el-GR" sz="1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l-GR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Επιχείρησης:</a:t>
            </a:r>
            <a:r>
              <a:rPr lang="el-GR" sz="1400" dirty="0">
                <a:solidFill>
                  <a:schemeClr val="bg1"/>
                </a:solidFill>
                <a:latin typeface="Arial Black" panose="020B0A04020102020204" pitchFamily="34" charset="0"/>
              </a:rPr>
              <a:t> </a:t>
            </a:r>
            <a:endParaRPr lang="el-GR" sz="1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l-GR" sz="1600" dirty="0" smtClean="0">
                <a:solidFill>
                  <a:schemeClr val="bg1"/>
                </a:solidFill>
                <a:latin typeface="+mj-lt"/>
              </a:rPr>
              <a:t>εξαγωγή ενός </a:t>
            </a:r>
            <a:r>
              <a:rPr lang="el-GR" sz="1600" dirty="0">
                <a:solidFill>
                  <a:schemeClr val="bg1"/>
                </a:solidFill>
                <a:latin typeface="+mj-lt"/>
              </a:rPr>
              <a:t>συγκροτημένου &amp; ευανάγνωστου </a:t>
            </a:r>
            <a:r>
              <a:rPr lang="el-GR" sz="1600" dirty="0" err="1">
                <a:solidFill>
                  <a:schemeClr val="bg1"/>
                </a:solidFill>
                <a:latin typeface="+mj-lt"/>
              </a:rPr>
              <a:t>report</a:t>
            </a:r>
            <a:r>
              <a:rPr lang="el-GR" sz="1600" dirty="0">
                <a:solidFill>
                  <a:schemeClr val="bg1"/>
                </a:solidFill>
                <a:latin typeface="+mj-lt"/>
              </a:rPr>
              <a:t> της Επιχείρησης</a:t>
            </a:r>
          </a:p>
          <a:p>
            <a:endParaRPr lang="el-GR" sz="16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1928" y="5089279"/>
            <a:ext cx="283813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chemeClr val="bg1"/>
                </a:solidFill>
                <a:latin typeface="Arial Black" panose="020B0A04020102020204" pitchFamily="34" charset="0"/>
              </a:rPr>
              <a:t>Στοιχεία Εκπροσώπησης Επιχείρησης - Φάκελος Νομιμοποίησης: </a:t>
            </a:r>
            <a:r>
              <a:rPr lang="el-GR" sz="1600" dirty="0">
                <a:solidFill>
                  <a:schemeClr val="bg1"/>
                </a:solidFill>
                <a:latin typeface="+mj-lt"/>
              </a:rPr>
              <a:t> </a:t>
            </a:r>
            <a:endParaRPr lang="el-GR" sz="1600" dirty="0" smtClean="0">
              <a:solidFill>
                <a:schemeClr val="bg1"/>
              </a:solidFill>
              <a:latin typeface="+mj-lt"/>
            </a:endParaRPr>
          </a:p>
          <a:p>
            <a:r>
              <a:rPr lang="el-GR" sz="1600" dirty="0" smtClean="0">
                <a:solidFill>
                  <a:schemeClr val="bg1"/>
                </a:solidFill>
                <a:latin typeface="+mj-lt"/>
              </a:rPr>
              <a:t>δημιουργία ηλεκτρονικού</a:t>
            </a:r>
            <a:r>
              <a:rPr lang="el-GR" sz="1600" dirty="0">
                <a:solidFill>
                  <a:schemeClr val="bg1"/>
                </a:solidFill>
                <a:latin typeface="+mj-lt"/>
              </a:rPr>
              <a:t> </a:t>
            </a:r>
            <a:r>
              <a:rPr lang="el-GR" sz="1600" dirty="0" smtClean="0">
                <a:solidFill>
                  <a:schemeClr val="bg1"/>
                </a:solidFill>
                <a:latin typeface="+mj-lt"/>
              </a:rPr>
              <a:t>φακέλου </a:t>
            </a:r>
            <a:r>
              <a:rPr lang="el-GR" sz="1600" dirty="0">
                <a:solidFill>
                  <a:schemeClr val="bg1"/>
                </a:solidFill>
                <a:latin typeface="+mj-lt"/>
              </a:rPr>
              <a:t>νομιμοποίησης της επιχείρησης</a:t>
            </a:r>
            <a:endParaRPr lang="el-GR" sz="16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3176" y="1548905"/>
            <a:ext cx="251860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chemeClr val="bg1"/>
                </a:solidFill>
                <a:latin typeface="Arial Black" panose="020B0A04020102020204" pitchFamily="34" charset="0"/>
              </a:rPr>
              <a:t>Ανάπτυξη </a:t>
            </a:r>
            <a:endParaRPr lang="en-US" sz="14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sz="14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i</a:t>
            </a:r>
            <a:r>
              <a:rPr lang="el-GR" sz="14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nterface</a:t>
            </a:r>
            <a:r>
              <a:rPr lang="el-GR" sz="1600" dirty="0">
                <a:solidFill>
                  <a:schemeClr val="bg1"/>
                </a:solidFill>
                <a:latin typeface="+mj-lt"/>
              </a:rPr>
              <a:t> </a:t>
            </a:r>
            <a:r>
              <a:rPr lang="el-GR" sz="1600" dirty="0" smtClean="0">
                <a:solidFill>
                  <a:schemeClr val="bg1"/>
                </a:solidFill>
                <a:latin typeface="+mj-lt"/>
              </a:rPr>
              <a:t>ώστε </a:t>
            </a:r>
            <a:r>
              <a:rPr lang="el-GR" sz="1600" dirty="0">
                <a:solidFill>
                  <a:schemeClr val="bg1"/>
                </a:solidFill>
                <a:latin typeface="+mj-lt"/>
              </a:rPr>
              <a:t>η πληροφορία </a:t>
            </a:r>
            <a:r>
              <a:rPr lang="el-GR" sz="1600" dirty="0" smtClean="0">
                <a:solidFill>
                  <a:schemeClr val="bg1"/>
                </a:solidFill>
                <a:latin typeface="+mj-lt"/>
              </a:rPr>
              <a:t>να </a:t>
            </a:r>
            <a:r>
              <a:rPr lang="el-GR" sz="1600" dirty="0">
                <a:solidFill>
                  <a:schemeClr val="bg1"/>
                </a:solidFill>
                <a:latin typeface="+mj-lt"/>
              </a:rPr>
              <a:t>μπορεί να </a:t>
            </a:r>
            <a:r>
              <a:rPr lang="el-GR" sz="1600" dirty="0" smtClean="0">
                <a:solidFill>
                  <a:schemeClr val="bg1"/>
                </a:solidFill>
                <a:latin typeface="+mj-lt"/>
              </a:rPr>
              <a:t>διαλειτουργεί με άλλα συστήματα όπως  ΕΣΗΔΗΣ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/</a:t>
            </a:r>
            <a:r>
              <a:rPr lang="el-GR" sz="1600" dirty="0" smtClean="0">
                <a:solidFill>
                  <a:schemeClr val="bg1"/>
                </a:solidFill>
                <a:latin typeface="+mj-lt"/>
              </a:rPr>
              <a:t> συστήματα Τραπεζών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l-GR" sz="1600" dirty="0" smtClean="0">
                <a:solidFill>
                  <a:schemeClr val="bg1"/>
                </a:solidFill>
                <a:latin typeface="+mj-lt"/>
              </a:rPr>
              <a:t>κλπ.</a:t>
            </a:r>
            <a:endParaRPr lang="el-GR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82354" y="3570845"/>
            <a:ext cx="28835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chemeClr val="bg1"/>
                </a:solidFill>
                <a:latin typeface="+mj-lt"/>
              </a:rPr>
              <a:t>Δ</a:t>
            </a:r>
            <a:r>
              <a:rPr lang="el-GR" sz="1600" dirty="0" smtClean="0">
                <a:solidFill>
                  <a:schemeClr val="bg1"/>
                </a:solidFill>
                <a:latin typeface="+mj-lt"/>
              </a:rPr>
              <a:t>ημιουργία </a:t>
            </a:r>
            <a:r>
              <a:rPr lang="el-GR" sz="1600" dirty="0">
                <a:solidFill>
                  <a:schemeClr val="bg1"/>
                </a:solidFill>
                <a:latin typeface="+mj-lt"/>
              </a:rPr>
              <a:t>ισχυρού μηχανισμού εξουσιοδοτημένης εξωστρέφειας (</a:t>
            </a:r>
            <a:r>
              <a:rPr lang="el-GR" sz="1600" dirty="0">
                <a:solidFill>
                  <a:schemeClr val="bg1"/>
                </a:solidFill>
                <a:latin typeface="Arial Black" panose="020B0A04020102020204" pitchFamily="34" charset="0"/>
              </a:rPr>
              <a:t>API</a:t>
            </a:r>
            <a:r>
              <a:rPr lang="el-GR" sz="1600" dirty="0">
                <a:solidFill>
                  <a:schemeClr val="bg1"/>
                </a:solidFill>
                <a:latin typeface="+mj-lt"/>
              </a:rPr>
              <a:t>) του ΓΕΜΗ για να εξυπηρετεί όλα τα </a:t>
            </a:r>
            <a:r>
              <a:rPr lang="el-GR" sz="1600" dirty="0" smtClean="0">
                <a:solidFill>
                  <a:schemeClr val="bg1"/>
                </a:solidFill>
                <a:latin typeface="+mj-lt"/>
              </a:rPr>
              <a:t>μητρώα &amp; </a:t>
            </a:r>
            <a:r>
              <a:rPr lang="en-US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web services </a:t>
            </a:r>
            <a:r>
              <a:rPr lang="el-GR" sz="1600" dirty="0" smtClean="0">
                <a:solidFill>
                  <a:schemeClr val="bg1"/>
                </a:solidFill>
                <a:latin typeface="+mj-lt"/>
              </a:rPr>
              <a:t>προς όλες τις υπηρεσίες. Παροχή ανοιχτών δεδομένων για δημιουργία νέων εφαρμογών στον ιδιωτικό τομέα.</a:t>
            </a:r>
            <a:endParaRPr lang="el-GR" sz="1600" dirty="0">
              <a:latin typeface="+mj-l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59" y="1475451"/>
            <a:ext cx="480158" cy="48015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71" y="3697538"/>
            <a:ext cx="528174" cy="52817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60" y="5293490"/>
            <a:ext cx="528174" cy="52817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914" y="2122016"/>
            <a:ext cx="580991" cy="58099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634" y="4045581"/>
            <a:ext cx="480158" cy="48015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397664" y="728053"/>
            <a:ext cx="1974954" cy="19749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4440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B747AE6D-904C-44CF-914E-C5A35312B60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B1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8" name="Rectangle 37"/>
          <p:cNvSpPr/>
          <p:nvPr/>
        </p:nvSpPr>
        <p:spPr>
          <a:xfrm>
            <a:off x="3240497" y="3068596"/>
            <a:ext cx="2188314" cy="2561967"/>
          </a:xfrm>
          <a:prstGeom prst="rect">
            <a:avLst/>
          </a:prstGeom>
          <a:solidFill>
            <a:srgbClr val="0996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C53343F-A90F-4D86-AD52-B8D24B5A486F}"/>
              </a:ext>
            </a:extLst>
          </p:cNvPr>
          <p:cNvSpPr/>
          <p:nvPr/>
        </p:nvSpPr>
        <p:spPr>
          <a:xfrm>
            <a:off x="459544" y="502309"/>
            <a:ext cx="6959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ψηφιακή κατάθεση </a:t>
            </a:r>
            <a:r>
              <a:rPr lang="el-GR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ισολογισμών </a:t>
            </a:r>
            <a:r>
              <a:rPr lang="el-GR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που έχουν εγκριθεί από τη Γενική Συνέλευση</a:t>
            </a:r>
            <a:endParaRPr lang="el-G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l-GR" sz="1600" dirty="0"/>
          </a:p>
        </p:txBody>
      </p:sp>
      <p:pic>
        <p:nvPicPr>
          <p:cNvPr id="26" name="Εικόνα 6">
            <a:extLst>
              <a:ext uri="{FF2B5EF4-FFF2-40B4-BE49-F238E27FC236}">
                <a16:creationId xmlns="" xmlns:a16="http://schemas.microsoft.com/office/drawing/2014/main" id="{3FF2CF8D-A402-43DE-9454-D0CBF960A39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76589" y="1705484"/>
            <a:ext cx="4031555" cy="5152516"/>
          </a:xfrm>
          <a:prstGeom prst="rect">
            <a:avLst/>
          </a:prstGeom>
        </p:spPr>
      </p:pic>
      <p:pic>
        <p:nvPicPr>
          <p:cNvPr id="27" name="Εικόνα 13">
            <a:extLst>
              <a:ext uri="{FF2B5EF4-FFF2-40B4-BE49-F238E27FC236}">
                <a16:creationId xmlns="" xmlns:a16="http://schemas.microsoft.com/office/drawing/2014/main" id="{AB3D9128-A8D7-442B-AACD-BB4893F3867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28601" y="1043240"/>
            <a:ext cx="515975" cy="377565"/>
          </a:xfrm>
          <a:prstGeom prst="rect">
            <a:avLst/>
          </a:prstGeom>
        </p:spPr>
      </p:pic>
      <p:pic>
        <p:nvPicPr>
          <p:cNvPr id="28" name="Εικόνα 21">
            <a:extLst>
              <a:ext uri="{FF2B5EF4-FFF2-40B4-BE49-F238E27FC236}">
                <a16:creationId xmlns="" xmlns:a16="http://schemas.microsoft.com/office/drawing/2014/main" id="{6FEA3477-A608-4B28-BA17-68C157EEDA7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65625" y="996797"/>
            <a:ext cx="515975" cy="377565"/>
          </a:xfrm>
          <a:prstGeom prst="rect">
            <a:avLst/>
          </a:prstGeom>
        </p:spPr>
      </p:pic>
      <p:pic>
        <p:nvPicPr>
          <p:cNvPr id="29" name="Εικόνα 28">
            <a:extLst>
              <a:ext uri="{FF2B5EF4-FFF2-40B4-BE49-F238E27FC236}">
                <a16:creationId xmlns="" xmlns:a16="http://schemas.microsoft.com/office/drawing/2014/main" id="{893A89F0-B4C4-4296-84E7-749E1BA5E2F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61321" y="286395"/>
            <a:ext cx="515975" cy="377565"/>
          </a:xfrm>
          <a:prstGeom prst="rect">
            <a:avLst/>
          </a:prstGeom>
        </p:spPr>
      </p:pic>
      <p:pic>
        <p:nvPicPr>
          <p:cNvPr id="30" name="Εικόνα 31">
            <a:extLst>
              <a:ext uri="{FF2B5EF4-FFF2-40B4-BE49-F238E27FC236}">
                <a16:creationId xmlns="" xmlns:a16="http://schemas.microsoft.com/office/drawing/2014/main" id="{3920E24B-94A0-48FE-8164-F2E914E4532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25478" y="1863005"/>
            <a:ext cx="387659" cy="28367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675503" y="1255059"/>
            <a:ext cx="5815" cy="12492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5503" y="2504303"/>
            <a:ext cx="152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1C85D6D3-5EEB-4FDE-8D49-EAFC2C9576CB}"/>
              </a:ext>
            </a:extLst>
          </p:cNvPr>
          <p:cNvSpPr/>
          <p:nvPr/>
        </p:nvSpPr>
        <p:spPr>
          <a:xfrm>
            <a:off x="2158773" y="2439934"/>
            <a:ext cx="174419" cy="174419"/>
          </a:xfrm>
          <a:prstGeom prst="ellipse">
            <a:avLst/>
          </a:prstGeom>
          <a:solidFill>
            <a:srgbClr val="4ABA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2498348" y="2334240"/>
            <a:ext cx="433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4ABAA5"/>
                </a:solidFill>
                <a:latin typeface="Arial Black" panose="020B0A04020102020204" pitchFamily="34" charset="0"/>
              </a:rPr>
              <a:t>σε </a:t>
            </a:r>
            <a:r>
              <a:rPr lang="el-GR" dirty="0" err="1" smtClean="0">
                <a:solidFill>
                  <a:srgbClr val="4ABAA5"/>
                </a:solidFill>
                <a:latin typeface="Arial Black" panose="020B0A04020102020204" pitchFamily="34" charset="0"/>
              </a:rPr>
              <a:t>προτυποποιημένες</a:t>
            </a:r>
            <a:r>
              <a:rPr lang="el-GR" dirty="0" smtClean="0">
                <a:solidFill>
                  <a:srgbClr val="4ABAA5"/>
                </a:solidFill>
                <a:latin typeface="Arial Black" panose="020B0A04020102020204" pitchFamily="34" charset="0"/>
              </a:rPr>
              <a:t> </a:t>
            </a:r>
            <a:r>
              <a:rPr lang="el-GR" dirty="0" smtClean="0">
                <a:solidFill>
                  <a:srgbClr val="4ABAA5"/>
                </a:solidFill>
                <a:latin typeface="Arial Black" panose="020B0A04020102020204" pitchFamily="34" charset="0"/>
              </a:rPr>
              <a:t>φόρμες</a:t>
            </a:r>
            <a:endParaRPr lang="el-GR" dirty="0">
              <a:solidFill>
                <a:srgbClr val="4ABAA5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23283" y="3196282"/>
            <a:ext cx="2188314" cy="2561967"/>
          </a:xfrm>
          <a:prstGeom prst="rect">
            <a:avLst/>
          </a:prstGeom>
          <a:solidFill>
            <a:srgbClr val="4ABA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Rectangle 31"/>
          <p:cNvSpPr/>
          <p:nvPr/>
        </p:nvSpPr>
        <p:spPr>
          <a:xfrm>
            <a:off x="3600011" y="4003590"/>
            <a:ext cx="1235676" cy="263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Rectangle 36"/>
          <p:cNvSpPr/>
          <p:nvPr/>
        </p:nvSpPr>
        <p:spPr>
          <a:xfrm>
            <a:off x="3600011" y="4412048"/>
            <a:ext cx="1235676" cy="263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993" y="3457144"/>
            <a:ext cx="326894" cy="326894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3600011" y="4967417"/>
            <a:ext cx="558955" cy="551935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Rectangle 40"/>
          <p:cNvSpPr/>
          <p:nvPr/>
        </p:nvSpPr>
        <p:spPr>
          <a:xfrm>
            <a:off x="4276180" y="4965665"/>
            <a:ext cx="558955" cy="551935"/>
          </a:xfrm>
          <a:prstGeom prst="rect">
            <a:avLst/>
          </a:prstGeom>
          <a:noFill/>
          <a:ln w="95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779" y="5073759"/>
            <a:ext cx="298141" cy="29814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552" y="5073758"/>
            <a:ext cx="298141" cy="298141"/>
          </a:xfrm>
          <a:prstGeom prst="rect">
            <a:avLst/>
          </a:prstGeom>
        </p:spPr>
      </p:pic>
      <p:cxnSp>
        <p:nvCxnSpPr>
          <p:cNvPr id="46" name="Straight Connector 45"/>
          <p:cNvCxnSpPr/>
          <p:nvPr/>
        </p:nvCxnSpPr>
        <p:spPr>
          <a:xfrm>
            <a:off x="4276180" y="6021859"/>
            <a:ext cx="0" cy="46955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76180" y="6499654"/>
            <a:ext cx="267655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="" xmlns:a16="http://schemas.microsoft.com/office/drawing/2014/main" id="{1C85D6D3-5EEB-4FDE-8D49-EAFC2C9576CB}"/>
              </a:ext>
            </a:extLst>
          </p:cNvPr>
          <p:cNvSpPr/>
          <p:nvPr/>
        </p:nvSpPr>
        <p:spPr>
          <a:xfrm>
            <a:off x="4188970" y="5961045"/>
            <a:ext cx="174419" cy="174419"/>
          </a:xfrm>
          <a:prstGeom prst="ellipse">
            <a:avLst/>
          </a:prstGeom>
          <a:solidFill>
            <a:srgbClr val="4ABA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Oval 52">
            <a:extLst>
              <a:ext uri="{FF2B5EF4-FFF2-40B4-BE49-F238E27FC236}">
                <a16:creationId xmlns="" xmlns:a16="http://schemas.microsoft.com/office/drawing/2014/main" id="{1C85D6D3-5EEB-4FDE-8D49-EAFC2C9576CB}"/>
              </a:ext>
            </a:extLst>
          </p:cNvPr>
          <p:cNvSpPr/>
          <p:nvPr/>
        </p:nvSpPr>
        <p:spPr>
          <a:xfrm>
            <a:off x="6938885" y="6412444"/>
            <a:ext cx="174419" cy="174419"/>
          </a:xfrm>
          <a:prstGeom prst="ellipse">
            <a:avLst/>
          </a:prstGeom>
          <a:solidFill>
            <a:srgbClr val="4ABA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79909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747AE6D-904C-44CF-914E-C5A35312B60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B1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C53343F-A90F-4D86-AD52-B8D24B5A486F}"/>
              </a:ext>
            </a:extLst>
          </p:cNvPr>
          <p:cNvSpPr/>
          <p:nvPr/>
        </p:nvSpPr>
        <p:spPr>
          <a:xfrm>
            <a:off x="459544" y="502309"/>
            <a:ext cx="77700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0996A7"/>
                </a:solidFill>
                <a:latin typeface="Arial Black" panose="020B0A04020102020204" pitchFamily="34" charset="0"/>
              </a:rPr>
              <a:t>παρατηρητήριο</a:t>
            </a:r>
            <a:r>
              <a:rPr lang="el-GR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επιχειρηματικότητας</a:t>
            </a:r>
            <a:endParaRPr lang="el-G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l-GR" sz="1600" dirty="0"/>
          </a:p>
        </p:txBody>
      </p:sp>
      <p:sp>
        <p:nvSpPr>
          <p:cNvPr id="7" name="Rectangle 6"/>
          <p:cNvSpPr/>
          <p:nvPr/>
        </p:nvSpPr>
        <p:spPr>
          <a:xfrm>
            <a:off x="325074" y="3541576"/>
            <a:ext cx="6459146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l-GR" dirty="0" smtClean="0">
                <a:solidFill>
                  <a:schemeClr val="bg1"/>
                </a:solidFill>
                <a:latin typeface="+mj-lt"/>
              </a:rPr>
              <a:t>Το ΓΕΜΗ εξελίσσεται σε βασικό τμήμα του </a:t>
            </a:r>
            <a:r>
              <a:rPr lang="el-GR" dirty="0" smtClean="0">
                <a:solidFill>
                  <a:srgbClr val="0996A7"/>
                </a:solidFill>
                <a:latin typeface="Arial Black" panose="020B0A04020102020204" pitchFamily="34" charset="0"/>
              </a:rPr>
              <a:t>παρατηρητηρίου επιχειρηματικότητας </a:t>
            </a:r>
            <a:r>
              <a:rPr lang="el-GR" dirty="0" smtClean="0">
                <a:solidFill>
                  <a:schemeClr val="bg1"/>
                </a:solidFill>
                <a:latin typeface="+mj-lt"/>
              </a:rPr>
              <a:t> που αναπτύσσεται από το Υπ. Οικονομίας και Ανάπτυξης με:</a:t>
            </a:r>
          </a:p>
          <a:p>
            <a:pPr>
              <a:lnSpc>
                <a:spcPts val="2000"/>
              </a:lnSpc>
            </a:pPr>
            <a:r>
              <a:rPr lang="el-GR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+mj-lt"/>
              </a:rPr>
              <a:t>          </a:t>
            </a:r>
            <a:r>
              <a:rPr lang="el-GR" dirty="0" smtClean="0">
                <a:solidFill>
                  <a:schemeClr val="bg1"/>
                </a:solidFill>
                <a:latin typeface="+mj-lt"/>
              </a:rPr>
              <a:t>επέκταση των </a:t>
            </a:r>
            <a:r>
              <a:rPr lang="el-G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στατιστικών του </a:t>
            </a:r>
            <a:r>
              <a:rPr lang="el-G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ΓΕΜΗ</a:t>
            </a:r>
          </a:p>
          <a:p>
            <a:pPr>
              <a:lnSpc>
                <a:spcPts val="2000"/>
              </a:lnSpc>
            </a:pPr>
            <a:r>
              <a:rPr lang="el-GR" dirty="0" smtClean="0">
                <a:solidFill>
                  <a:schemeClr val="bg1"/>
                </a:solidFill>
                <a:latin typeface="+mj-lt"/>
              </a:rPr>
              <a:t>           ενσωμάτωση </a:t>
            </a:r>
            <a:r>
              <a:rPr lang="el-G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ψηφιακών χαρτών (</a:t>
            </a: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GIS)</a:t>
            </a:r>
          </a:p>
          <a:p>
            <a:pPr>
              <a:lnSpc>
                <a:spcPts val="2000"/>
              </a:lnSpc>
            </a:pPr>
            <a:r>
              <a:rPr lang="el-GR" b="1" dirty="0" smtClean="0">
                <a:solidFill>
                  <a:schemeClr val="bg1"/>
                </a:solidFill>
                <a:latin typeface="+mj-lt"/>
              </a:rPr>
              <a:t>           τυποποίηση</a:t>
            </a:r>
            <a:r>
              <a:rPr lang="el-G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Δεικτών Επιχειρηματικής Εξέλιξης</a:t>
            </a:r>
            <a:endParaRPr lang="el-GR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1176" y="1371940"/>
            <a:ext cx="34075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Τα </a:t>
            </a:r>
            <a:r>
              <a:rPr lang="el-GR" dirty="0" smtClean="0">
                <a:solidFill>
                  <a:schemeClr val="bg1"/>
                </a:solidFill>
                <a:latin typeface="+mj-lt"/>
              </a:rPr>
              <a:t>στοιχεία των </a:t>
            </a:r>
            <a:r>
              <a:rPr lang="el-GR" dirty="0">
                <a:solidFill>
                  <a:schemeClr val="bg1"/>
                </a:solidFill>
                <a:latin typeface="+mj-lt"/>
              </a:rPr>
              <a:t>ισολογισμών που </a:t>
            </a:r>
            <a:r>
              <a:rPr lang="el-GR" dirty="0" smtClean="0">
                <a:solidFill>
                  <a:schemeClr val="bg1"/>
                </a:solidFill>
                <a:latin typeface="+mj-lt"/>
              </a:rPr>
              <a:t>θα συλλέγονται με </a:t>
            </a:r>
            <a:r>
              <a:rPr lang="el-GR" dirty="0" smtClean="0">
                <a:solidFill>
                  <a:schemeClr val="bg1"/>
                </a:solidFill>
                <a:latin typeface="+mj-lt"/>
              </a:rPr>
              <a:t>τη νέα </a:t>
            </a:r>
            <a:r>
              <a:rPr lang="el-GR" dirty="0" smtClean="0">
                <a:solidFill>
                  <a:schemeClr val="bg1"/>
                </a:solidFill>
                <a:latin typeface="+mj-lt"/>
              </a:rPr>
              <a:t>μεθοδολογία θα </a:t>
            </a:r>
            <a:r>
              <a:rPr lang="el-GR" dirty="0">
                <a:solidFill>
                  <a:schemeClr val="bg1"/>
                </a:solidFill>
                <a:latin typeface="Arial Black" panose="020B0A04020102020204" pitchFamily="34" charset="0"/>
              </a:rPr>
              <a:t>αναλύονται</a:t>
            </a:r>
            <a:r>
              <a:rPr lang="el-GR" dirty="0">
                <a:solidFill>
                  <a:schemeClr val="bg1"/>
                </a:solidFill>
                <a:latin typeface="+mj-lt"/>
              </a:rPr>
              <a:t> και θα </a:t>
            </a:r>
            <a:r>
              <a:rPr lang="el-G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παράγονται </a:t>
            </a: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reports </a:t>
            </a:r>
            <a:r>
              <a:rPr lang="el-G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με περαιτέρω </a:t>
            </a:r>
            <a:r>
              <a:rPr lang="el-GR" dirty="0">
                <a:solidFill>
                  <a:schemeClr val="bg1"/>
                </a:solidFill>
                <a:latin typeface="Arial Black" panose="020B0A04020102020204" pitchFamily="34" charset="0"/>
              </a:rPr>
              <a:t>στατιστική </a:t>
            </a:r>
            <a:r>
              <a:rPr lang="el-G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ανάλυση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22588" y="1740557"/>
            <a:ext cx="2057441" cy="3871161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>
            <a:off x="5840627" y="2905147"/>
            <a:ext cx="292443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Εικόνα 28">
            <a:extLst>
              <a:ext uri="{FF2B5EF4-FFF2-40B4-BE49-F238E27FC236}">
                <a16:creationId xmlns="" xmlns:a16="http://schemas.microsoft.com/office/drawing/2014/main" id="{893A89F0-B4C4-4296-84E7-749E1BA5E2F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91874" y="2702835"/>
            <a:ext cx="515975" cy="377565"/>
          </a:xfrm>
          <a:prstGeom prst="rect">
            <a:avLst/>
          </a:prstGeom>
        </p:spPr>
      </p:pic>
      <p:pic>
        <p:nvPicPr>
          <p:cNvPr id="15" name="Εικόνα 28">
            <a:extLst>
              <a:ext uri="{FF2B5EF4-FFF2-40B4-BE49-F238E27FC236}">
                <a16:creationId xmlns="" xmlns:a16="http://schemas.microsoft.com/office/drawing/2014/main" id="{893A89F0-B4C4-4296-84E7-749E1BA5E2F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65073" y="5661647"/>
            <a:ext cx="515975" cy="377565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 flipV="1">
            <a:off x="7718471" y="4831148"/>
            <a:ext cx="0" cy="5234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718471" y="4827373"/>
            <a:ext cx="10465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1195222" y="3676137"/>
            <a:ext cx="996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195222" y="2474609"/>
            <a:ext cx="49838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1693611" y="1210962"/>
            <a:ext cx="0" cy="12636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Εικόνα 28">
            <a:extLst>
              <a:ext uri="{FF2B5EF4-FFF2-40B4-BE49-F238E27FC236}">
                <a16:creationId xmlns="" xmlns:a16="http://schemas.microsoft.com/office/drawing/2014/main" id="{893A89F0-B4C4-4296-84E7-749E1BA5E2F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23259" y="716661"/>
            <a:ext cx="515975" cy="37756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674314" y="696327"/>
            <a:ext cx="574582" cy="57542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844" y="5767644"/>
            <a:ext cx="850629" cy="85062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092" y="5729395"/>
            <a:ext cx="850629" cy="85062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012" y="5707086"/>
            <a:ext cx="935692" cy="935692"/>
          </a:xfrm>
          <a:prstGeom prst="rect">
            <a:avLst/>
          </a:prstGeom>
        </p:spPr>
      </p:pic>
      <p:sp>
        <p:nvSpPr>
          <p:cNvPr id="20" name="Oval 51">
            <a:extLst>
              <a:ext uri="{FF2B5EF4-FFF2-40B4-BE49-F238E27FC236}">
                <a16:creationId xmlns="" xmlns:a16="http://schemas.microsoft.com/office/drawing/2014/main" id="{1C85D6D3-5EEB-4FDE-8D49-EAFC2C9576CB}"/>
              </a:ext>
            </a:extLst>
          </p:cNvPr>
          <p:cNvSpPr/>
          <p:nvPr/>
        </p:nvSpPr>
        <p:spPr>
          <a:xfrm>
            <a:off x="683773" y="4545112"/>
            <a:ext cx="123052" cy="134470"/>
          </a:xfrm>
          <a:prstGeom prst="ellipse">
            <a:avLst/>
          </a:prstGeom>
          <a:solidFill>
            <a:srgbClr val="4ABA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Oval 51">
            <a:extLst>
              <a:ext uri="{FF2B5EF4-FFF2-40B4-BE49-F238E27FC236}">
                <a16:creationId xmlns="" xmlns:a16="http://schemas.microsoft.com/office/drawing/2014/main" id="{1C85D6D3-5EEB-4FDE-8D49-EAFC2C9576CB}"/>
              </a:ext>
            </a:extLst>
          </p:cNvPr>
          <p:cNvSpPr/>
          <p:nvPr/>
        </p:nvSpPr>
        <p:spPr>
          <a:xfrm>
            <a:off x="683773" y="4796124"/>
            <a:ext cx="123052" cy="134470"/>
          </a:xfrm>
          <a:prstGeom prst="ellipse">
            <a:avLst/>
          </a:prstGeom>
          <a:solidFill>
            <a:srgbClr val="4ABA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Oval 51">
            <a:extLst>
              <a:ext uri="{FF2B5EF4-FFF2-40B4-BE49-F238E27FC236}">
                <a16:creationId xmlns="" xmlns:a16="http://schemas.microsoft.com/office/drawing/2014/main" id="{1C85D6D3-5EEB-4FDE-8D49-EAFC2C9576CB}"/>
              </a:ext>
            </a:extLst>
          </p:cNvPr>
          <p:cNvSpPr/>
          <p:nvPr/>
        </p:nvSpPr>
        <p:spPr>
          <a:xfrm>
            <a:off x="683773" y="5047135"/>
            <a:ext cx="123052" cy="134470"/>
          </a:xfrm>
          <a:prstGeom prst="ellipse">
            <a:avLst/>
          </a:prstGeom>
          <a:solidFill>
            <a:srgbClr val="4ABA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912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0BACCD0A-7AE4-43B6-8D20-F52E4EBD62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B1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0B192F"/>
              </a:solidFill>
            </a:endParaRPr>
          </a:p>
        </p:txBody>
      </p:sp>
      <p:cxnSp>
        <p:nvCxnSpPr>
          <p:cNvPr id="33" name="Straight Connector 32"/>
          <p:cNvCxnSpPr>
            <a:stCxn id="25" idx="4"/>
            <a:endCxn id="29" idx="4"/>
          </p:cNvCxnSpPr>
          <p:nvPr/>
        </p:nvCxnSpPr>
        <p:spPr>
          <a:xfrm>
            <a:off x="6702257" y="3773857"/>
            <a:ext cx="7715" cy="249265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48C1371-AF60-4207-83F7-6F93C769672F}"/>
              </a:ext>
            </a:extLst>
          </p:cNvPr>
          <p:cNvSpPr/>
          <p:nvPr/>
        </p:nvSpPr>
        <p:spPr>
          <a:xfrm>
            <a:off x="459544" y="502309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στόχοι</a:t>
            </a:r>
            <a:endParaRPr lang="el-GR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l-GR" dirty="0"/>
          </a:p>
        </p:txBody>
      </p:sp>
      <p:sp>
        <p:nvSpPr>
          <p:cNvPr id="21" name="Rectangle 20"/>
          <p:cNvSpPr/>
          <p:nvPr/>
        </p:nvSpPr>
        <p:spPr>
          <a:xfrm>
            <a:off x="676652" y="3088029"/>
            <a:ext cx="4442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/>
            <a:r>
              <a:rPr lang="el-GR" sz="1600" dirty="0" smtClean="0">
                <a:solidFill>
                  <a:schemeClr val="bg1"/>
                </a:solidFill>
                <a:latin typeface="+mj-lt"/>
              </a:rPr>
              <a:t>Οι εγκεκριμένοι από τη Γενική Συνέλευση </a:t>
            </a:r>
            <a:r>
              <a:rPr lang="el-GR" sz="1600" dirty="0" smtClean="0">
                <a:solidFill>
                  <a:schemeClr val="bg1"/>
                </a:solidFill>
                <a:latin typeface="+mj-lt"/>
              </a:rPr>
              <a:t>ισολογισμοί θα </a:t>
            </a:r>
            <a:r>
              <a:rPr lang="el-GR" sz="1600" dirty="0" smtClean="0">
                <a:solidFill>
                  <a:schemeClr val="bg1"/>
                </a:solidFill>
                <a:latin typeface="+mj-lt"/>
              </a:rPr>
              <a:t>διατίθενται </a:t>
            </a:r>
            <a:r>
              <a:rPr lang="el-GR" sz="1600" dirty="0" smtClean="0">
                <a:solidFill>
                  <a:schemeClr val="bg1"/>
                </a:solidFill>
                <a:latin typeface="+mj-lt"/>
              </a:rPr>
              <a:t>σε ασφαλή </a:t>
            </a:r>
            <a:r>
              <a:rPr lang="el-GR" sz="1600" dirty="0" smtClean="0">
                <a:solidFill>
                  <a:schemeClr val="bg1"/>
                </a:solidFill>
                <a:latin typeface="+mj-lt"/>
              </a:rPr>
              <a:t>ψηφιακή μορφή. </a:t>
            </a:r>
            <a:endParaRPr lang="el-GR" sz="1600" dirty="0" smtClean="0">
              <a:solidFill>
                <a:schemeClr val="bg1"/>
              </a:solidFill>
              <a:latin typeface="+mj-lt"/>
            </a:endParaRPr>
          </a:p>
          <a:p>
            <a:pPr marL="914400"/>
            <a:endParaRPr lang="el-GR" sz="1600" dirty="0">
              <a:solidFill>
                <a:schemeClr val="bg1"/>
              </a:solidFill>
              <a:latin typeface="+mj-lt"/>
            </a:endParaRPr>
          </a:p>
          <a:p>
            <a:pPr marL="914400"/>
            <a:r>
              <a:rPr lang="el-GR" sz="1600" dirty="0" smtClean="0">
                <a:solidFill>
                  <a:schemeClr val="bg1"/>
                </a:solidFill>
                <a:latin typeface="+mj-lt"/>
              </a:rPr>
              <a:t>Θα </a:t>
            </a:r>
            <a:r>
              <a:rPr lang="el-GR" sz="1600" dirty="0">
                <a:solidFill>
                  <a:schemeClr val="bg1"/>
                </a:solidFill>
                <a:latin typeface="+mj-lt"/>
              </a:rPr>
              <a:t>μπορούν τα υποβληθέντα στοιχεία να είναι σε </a:t>
            </a:r>
            <a:r>
              <a:rPr lang="el-GR" sz="1600" dirty="0">
                <a:solidFill>
                  <a:schemeClr val="bg1"/>
                </a:solidFill>
                <a:latin typeface="Arial Black" panose="020B0A04020102020204" pitchFamily="34" charset="0"/>
              </a:rPr>
              <a:t>επεξεργάσιμη μορφή</a:t>
            </a:r>
            <a:r>
              <a:rPr lang="el-GR" sz="1600" dirty="0">
                <a:solidFill>
                  <a:schemeClr val="bg1"/>
                </a:solidFill>
                <a:latin typeface="+mj-lt"/>
              </a:rPr>
              <a:t>, έτσι ώστε να μπορεί να γίνει ανάλυση των οικονομικών </a:t>
            </a:r>
            <a:r>
              <a:rPr lang="el-GR" sz="1600" dirty="0" smtClean="0">
                <a:solidFill>
                  <a:schemeClr val="bg1"/>
                </a:solidFill>
                <a:latin typeface="+mj-lt"/>
              </a:rPr>
              <a:t>δεδομένων.</a:t>
            </a:r>
            <a:endParaRPr lang="el-GR" sz="1600" b="0" i="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1C85D6D3-5EEB-4FDE-8D49-EAFC2C9576CB}"/>
              </a:ext>
            </a:extLst>
          </p:cNvPr>
          <p:cNvSpPr/>
          <p:nvPr/>
        </p:nvSpPr>
        <p:spPr>
          <a:xfrm>
            <a:off x="1140209" y="3264537"/>
            <a:ext cx="211047" cy="211047"/>
          </a:xfrm>
          <a:prstGeom prst="ellipse">
            <a:avLst/>
          </a:prstGeom>
          <a:solidFill>
            <a:srgbClr val="D3184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1C85D6D3-5EEB-4FDE-8D49-EAFC2C9576CB}"/>
              </a:ext>
            </a:extLst>
          </p:cNvPr>
          <p:cNvSpPr/>
          <p:nvPr/>
        </p:nvSpPr>
        <p:spPr>
          <a:xfrm>
            <a:off x="1140211" y="4112509"/>
            <a:ext cx="211047" cy="211047"/>
          </a:xfrm>
          <a:prstGeom prst="ellipse">
            <a:avLst/>
          </a:prstGeom>
          <a:solidFill>
            <a:srgbClr val="D3184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Down Arrow 3"/>
          <p:cNvSpPr/>
          <p:nvPr/>
        </p:nvSpPr>
        <p:spPr>
          <a:xfrm rot="16200000">
            <a:off x="5425028" y="3361135"/>
            <a:ext cx="514630" cy="748459"/>
          </a:xfrm>
          <a:prstGeom prst="downArrow">
            <a:avLst/>
          </a:prstGeom>
          <a:solidFill>
            <a:srgbClr val="4ABA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6979315" y="3493598"/>
            <a:ext cx="40263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+mj-lt"/>
              </a:rPr>
              <a:t>Καταπολέμηση της </a:t>
            </a:r>
            <a:r>
              <a:rPr lang="el-G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γραφειοκρατίας</a:t>
            </a:r>
          </a:p>
          <a:p>
            <a:endParaRPr lang="el-GR" dirty="0" smtClean="0">
              <a:solidFill>
                <a:srgbClr val="D31845"/>
              </a:solidFill>
              <a:latin typeface="Arial Black" panose="020B0A04020102020204" pitchFamily="34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Επιτάχυνση</a:t>
            </a:r>
            <a:r>
              <a:rPr lang="el-GR" dirty="0" smtClean="0">
                <a:solidFill>
                  <a:schemeClr val="bg1"/>
                </a:solidFill>
                <a:latin typeface="+mj-lt"/>
              </a:rPr>
              <a:t> διαδικασιών</a:t>
            </a:r>
          </a:p>
          <a:p>
            <a:endParaRPr lang="el-GR" dirty="0" smtClean="0">
              <a:solidFill>
                <a:srgbClr val="D31845"/>
              </a:solidFill>
              <a:latin typeface="Arial Black" panose="020B0A04020102020204" pitchFamily="34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+mj-lt"/>
              </a:rPr>
              <a:t>Άντληση </a:t>
            </a:r>
            <a:r>
              <a:rPr lang="el-G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πολύτιμων στοιχείων </a:t>
            </a:r>
            <a:r>
              <a:rPr lang="el-GR" dirty="0" smtClean="0">
                <a:solidFill>
                  <a:schemeClr val="bg1"/>
                </a:solidFill>
                <a:latin typeface="+mj-lt"/>
              </a:rPr>
              <a:t>για την Ελληνική Οικονομία</a:t>
            </a:r>
          </a:p>
          <a:p>
            <a:endParaRPr lang="el-GR" dirty="0" smtClean="0">
              <a:solidFill>
                <a:schemeClr val="bg1"/>
              </a:solidFill>
              <a:latin typeface="+mj-lt"/>
            </a:endParaRPr>
          </a:p>
          <a:p>
            <a:r>
              <a:rPr lang="el-GR" dirty="0">
                <a:solidFill>
                  <a:schemeClr val="bg1"/>
                </a:solidFill>
                <a:latin typeface="Arial Black" panose="020B0A04020102020204" pitchFamily="34" charset="0"/>
              </a:rPr>
              <a:t>Μείωση</a:t>
            </a:r>
            <a:r>
              <a:rPr lang="el-GR" dirty="0">
                <a:solidFill>
                  <a:schemeClr val="bg1"/>
                </a:solidFill>
                <a:latin typeface="+mj-lt"/>
              </a:rPr>
              <a:t> απαιτούμενων </a:t>
            </a:r>
            <a:r>
              <a:rPr lang="el-G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πόρων</a:t>
            </a:r>
            <a:r>
              <a:rPr lang="el-GR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el-GR" dirty="0" smtClean="0">
              <a:solidFill>
                <a:schemeClr val="bg1"/>
              </a:solidFill>
              <a:latin typeface="+mj-lt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+mj-lt"/>
              </a:rPr>
              <a:t>Σεβασμός στο </a:t>
            </a:r>
            <a:r>
              <a:rPr lang="el-G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περιβάλλον</a:t>
            </a:r>
            <a:endParaRPr lang="el-G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586" y="656703"/>
            <a:ext cx="2431749" cy="2431749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="" xmlns:a16="http://schemas.microsoft.com/office/drawing/2014/main" id="{1C85D6D3-5EEB-4FDE-8D49-EAFC2C9576CB}"/>
              </a:ext>
            </a:extLst>
          </p:cNvPr>
          <p:cNvSpPr/>
          <p:nvPr/>
        </p:nvSpPr>
        <p:spPr>
          <a:xfrm>
            <a:off x="6615047" y="3599438"/>
            <a:ext cx="174419" cy="174419"/>
          </a:xfrm>
          <a:prstGeom prst="ellipse">
            <a:avLst/>
          </a:prstGeom>
          <a:solidFill>
            <a:srgbClr val="4ABA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1C85D6D3-5EEB-4FDE-8D49-EAFC2C9576CB}"/>
              </a:ext>
            </a:extLst>
          </p:cNvPr>
          <p:cNvSpPr/>
          <p:nvPr/>
        </p:nvSpPr>
        <p:spPr>
          <a:xfrm>
            <a:off x="6622762" y="4108418"/>
            <a:ext cx="174419" cy="174419"/>
          </a:xfrm>
          <a:prstGeom prst="ellipse">
            <a:avLst/>
          </a:prstGeom>
          <a:solidFill>
            <a:srgbClr val="4ABA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Oval 26">
            <a:extLst>
              <a:ext uri="{FF2B5EF4-FFF2-40B4-BE49-F238E27FC236}">
                <a16:creationId xmlns="" xmlns:a16="http://schemas.microsoft.com/office/drawing/2014/main" id="{1C85D6D3-5EEB-4FDE-8D49-EAFC2C9576CB}"/>
              </a:ext>
            </a:extLst>
          </p:cNvPr>
          <p:cNvSpPr/>
          <p:nvPr/>
        </p:nvSpPr>
        <p:spPr>
          <a:xfrm>
            <a:off x="6622762" y="4722137"/>
            <a:ext cx="174419" cy="174419"/>
          </a:xfrm>
          <a:prstGeom prst="ellipse">
            <a:avLst/>
          </a:prstGeom>
          <a:solidFill>
            <a:srgbClr val="4ABA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Oval 27">
            <a:extLst>
              <a:ext uri="{FF2B5EF4-FFF2-40B4-BE49-F238E27FC236}">
                <a16:creationId xmlns="" xmlns:a16="http://schemas.microsoft.com/office/drawing/2014/main" id="{1C85D6D3-5EEB-4FDE-8D49-EAFC2C9576CB}"/>
              </a:ext>
            </a:extLst>
          </p:cNvPr>
          <p:cNvSpPr/>
          <p:nvPr/>
        </p:nvSpPr>
        <p:spPr>
          <a:xfrm>
            <a:off x="6615046" y="5500613"/>
            <a:ext cx="174419" cy="174419"/>
          </a:xfrm>
          <a:prstGeom prst="ellipse">
            <a:avLst/>
          </a:prstGeom>
          <a:solidFill>
            <a:srgbClr val="4ABA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1C85D6D3-5EEB-4FDE-8D49-EAFC2C9576CB}"/>
              </a:ext>
            </a:extLst>
          </p:cNvPr>
          <p:cNvSpPr/>
          <p:nvPr/>
        </p:nvSpPr>
        <p:spPr>
          <a:xfrm>
            <a:off x="6622762" y="6092096"/>
            <a:ext cx="174419" cy="174419"/>
          </a:xfrm>
          <a:prstGeom prst="ellipse">
            <a:avLst/>
          </a:prstGeom>
          <a:solidFill>
            <a:srgbClr val="4ABA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5911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19E7B3B-3842-49F1-B86C-499B4A5750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B1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4" name="Ευθεία γραμμή σύνδεσης 2">
            <a:extLst>
              <a:ext uri="{FF2B5EF4-FFF2-40B4-BE49-F238E27FC236}">
                <a16:creationId xmlns="" xmlns:a16="http://schemas.microsoft.com/office/drawing/2014/main" id="{73BEFDEF-EEFB-46CF-A1CB-07122A818063}"/>
              </a:ext>
            </a:extLst>
          </p:cNvPr>
          <p:cNvCxnSpPr/>
          <p:nvPr/>
        </p:nvCxnSpPr>
        <p:spPr>
          <a:xfrm>
            <a:off x="6096000" y="13255"/>
            <a:ext cx="0" cy="31473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Οβάλ 4">
            <a:extLst>
              <a:ext uri="{FF2B5EF4-FFF2-40B4-BE49-F238E27FC236}">
                <a16:creationId xmlns="" xmlns:a16="http://schemas.microsoft.com/office/drawing/2014/main" id="{953B97DD-8692-446A-94AB-A82ED9735D98}"/>
              </a:ext>
            </a:extLst>
          </p:cNvPr>
          <p:cNvSpPr/>
          <p:nvPr/>
        </p:nvSpPr>
        <p:spPr>
          <a:xfrm>
            <a:off x="5996510" y="3160646"/>
            <a:ext cx="221781" cy="221781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3867492" y="3622330"/>
            <a:ext cx="4479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  <a:latin typeface="+mj-lt"/>
              </a:rPr>
              <a:t>Για την γρήγορη προσαρμογή των επιχειρήσεων στη νέα ψηφιακή οικονομία θα δοθεί κίνητρο με διάθεση</a:t>
            </a:r>
            <a:r>
              <a:rPr lang="el-GR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l-GR" sz="2400" dirty="0">
                <a:solidFill>
                  <a:srgbClr val="D31845"/>
                </a:solidFill>
                <a:latin typeface="Arial Black" panose="020B0A04020102020204" pitchFamily="34" charset="0"/>
              </a:rPr>
              <a:t>130.000</a:t>
            </a: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+mj-lt"/>
              </a:rPr>
              <a:t>ψηφιακών υπογραφών </a:t>
            </a:r>
            <a:r>
              <a:rPr lang="el-GR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ΔΩΡΕΑΝ </a:t>
            </a:r>
          </a:p>
          <a:p>
            <a:pPr algn="ctr"/>
            <a:r>
              <a:rPr lang="el-GR" sz="2400" dirty="0" smtClean="0">
                <a:solidFill>
                  <a:schemeClr val="bg1"/>
                </a:solidFill>
                <a:latin typeface="+mj-lt"/>
              </a:rPr>
              <a:t>προς </a:t>
            </a:r>
            <a:r>
              <a:rPr lang="el-GR" sz="2400" dirty="0">
                <a:solidFill>
                  <a:schemeClr val="bg1"/>
                </a:solidFill>
                <a:latin typeface="+mj-lt"/>
              </a:rPr>
              <a:t>τις επιχειρήσεις.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449" y="4723203"/>
            <a:ext cx="3422179" cy="21383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43941" y="4730842"/>
            <a:ext cx="3422179" cy="21383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824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D8EC539-BF9F-4C97-ADFE-999C817A15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B1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9F51C4A-CDFA-4098-B346-A878942438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653" y="2097741"/>
            <a:ext cx="3768626" cy="2534401"/>
          </a:xfrm>
          <a:prstGeom prst="rect">
            <a:avLst/>
          </a:prstGeom>
        </p:spPr>
      </p:pic>
      <p:cxnSp>
        <p:nvCxnSpPr>
          <p:cNvPr id="5" name="Straight Connector 16"/>
          <p:cNvCxnSpPr/>
          <p:nvPr/>
        </p:nvCxnSpPr>
        <p:spPr>
          <a:xfrm>
            <a:off x="6022344" y="2195126"/>
            <a:ext cx="1938" cy="2161727"/>
          </a:xfrm>
          <a:prstGeom prst="line">
            <a:avLst/>
          </a:prstGeom>
          <a:ln>
            <a:solidFill>
              <a:srgbClr val="50B6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http://mindev.gov.gr/wp-content/uploads/2017/10/Logo-Foot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93622" y="2441855"/>
            <a:ext cx="3189516" cy="1538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9067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222</Words>
  <Application>Microsoft Office PowerPoint</Application>
  <PresentationFormat>Προσαρμογή</PresentationFormat>
  <Paragraphs>52</Paragraphs>
  <Slides>7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</dc:creator>
  <cp:lastModifiedBy>antakou</cp:lastModifiedBy>
  <cp:revision>271</cp:revision>
  <dcterms:created xsi:type="dcterms:W3CDTF">2018-03-16T11:27:35Z</dcterms:created>
  <dcterms:modified xsi:type="dcterms:W3CDTF">2018-07-04T07:42:40Z</dcterms:modified>
</cp:coreProperties>
</file>