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1" r:id="rId1"/>
  </p:sldMasterIdLst>
  <p:notesMasterIdLst>
    <p:notesMasterId r:id="rId32"/>
  </p:notesMasterIdLst>
  <p:handoutMasterIdLst>
    <p:handoutMasterId r:id="rId33"/>
  </p:handoutMasterIdLst>
  <p:sldIdLst>
    <p:sldId id="590" r:id="rId2"/>
    <p:sldId id="474" r:id="rId3"/>
    <p:sldId id="795" r:id="rId4"/>
    <p:sldId id="797" r:id="rId5"/>
    <p:sldId id="804" r:id="rId6"/>
    <p:sldId id="800" r:id="rId7"/>
    <p:sldId id="798" r:id="rId8"/>
    <p:sldId id="801" r:id="rId9"/>
    <p:sldId id="809" r:id="rId10"/>
    <p:sldId id="805" r:id="rId11"/>
    <p:sldId id="806" r:id="rId12"/>
    <p:sldId id="807" r:id="rId13"/>
    <p:sldId id="808" r:id="rId14"/>
    <p:sldId id="810" r:id="rId15"/>
    <p:sldId id="818" r:id="rId16"/>
    <p:sldId id="811" r:id="rId17"/>
    <p:sldId id="819" r:id="rId18"/>
    <p:sldId id="812" r:id="rId19"/>
    <p:sldId id="820" r:id="rId20"/>
    <p:sldId id="813" r:id="rId21"/>
    <p:sldId id="821" r:id="rId22"/>
    <p:sldId id="814" r:id="rId23"/>
    <p:sldId id="822" r:id="rId24"/>
    <p:sldId id="815" r:id="rId25"/>
    <p:sldId id="823" r:id="rId26"/>
    <p:sldId id="816" r:id="rId27"/>
    <p:sldId id="824" r:id="rId28"/>
    <p:sldId id="817" r:id="rId29"/>
    <p:sldId id="825" r:id="rId30"/>
    <p:sldId id="511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1B9"/>
    <a:srgbClr val="313332"/>
    <a:srgbClr val="089C83"/>
    <a:srgbClr val="904680"/>
    <a:srgbClr val="A3A28A"/>
    <a:srgbClr val="768CB8"/>
    <a:srgbClr val="28524A"/>
    <a:srgbClr val="3C4870"/>
    <a:srgbClr val="B48900"/>
    <a:srgbClr val="655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1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31E-2"/>
          <c:y val="6.8146465813785875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60A-46CC-B71B-1BB4CDA1EC2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0A-46CC-B71B-1BB4CDA1EC2E}"/>
              </c:ext>
            </c:extLst>
          </c:dPt>
          <c:dPt>
            <c:idx val="2"/>
            <c:bubble3D val="0"/>
            <c:spPr>
              <a:solidFill>
                <a:srgbClr val="768C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60A-46CC-B71B-1BB4CDA1EC2E}"/>
              </c:ext>
            </c:extLst>
          </c:dPt>
          <c:dPt>
            <c:idx val="3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0A-46CC-B71B-1BB4CDA1EC2E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60A-46CC-B71B-1BB4CDA1EC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ΝΑΙ</c:v>
                </c:pt>
                <c:pt idx="1">
                  <c:v>ΟΧΙ</c:v>
                </c:pt>
                <c:pt idx="2">
                  <c:v>ΔΕΝ ΕΙΜΑΙ ΣΙΓΟΥΡΟΣ</c:v>
                </c:pt>
                <c:pt idx="3">
                  <c:v>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33</c:v>
                </c:pt>
                <c:pt idx="1">
                  <c:v>53</c:v>
                </c:pt>
                <c:pt idx="2">
                  <c:v>12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0A-46CC-B71B-1BB4CDA1E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812596282174595"/>
          <c:y val="4.2254584782530503E-2"/>
          <c:w val="0.3247559992750777"/>
          <c:h val="0.83659614265962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32868492830485"/>
          <c:y val="2.5633775370694337E-2"/>
          <c:w val="0.77567131507169529"/>
          <c:h val="0.948732449258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  7-10</c:v>
                </c:pt>
              </c:strCache>
            </c:strRef>
          </c:tx>
          <c:spPr>
            <a:solidFill>
              <a:srgbClr val="655A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ΔΞ</c:v>
                </c:pt>
                <c:pt idx="1">
                  <c:v>ΚΑΤΑ ΤΗ ΓΝΩΜΗ ΜΟΥ, ΔΕΝ ΥΠΑΡΧΕΙ ΘΕΜΑ ΚΑΙ ΜΠΟΡΟΥΝ ΝΑ ΒΡΙΣΚΟΝΤΑΙ ΣΕ ΣΥΜΜΑΧΙΑ</c:v>
                </c:pt>
                <c:pt idx="2">
                  <c:v>ΚΑΤΑ ΤΗ ΓΝΩΜΗ ΜΟΥ, ΔΕ ΘΑ ΕΠΡΕΠΕ ΝΑ ΒΡΙΣΚΟΝΤΑΙ ΣΕ ΣΥΜΜΑΧΙΑ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3</c:v>
                </c:pt>
                <c:pt idx="1">
                  <c:v>81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F-4A84-B179-B761C9C2A5C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 4-6</c:v>
                </c:pt>
              </c:strCache>
            </c:strRef>
          </c:tx>
          <c:spPr>
            <a:solidFill>
              <a:srgbClr val="089C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ΔΞ</c:v>
                </c:pt>
                <c:pt idx="1">
                  <c:v>ΚΑΤΑ ΤΗ ΓΝΩΜΗ ΜΟΥ, ΔΕΝ ΥΠΑΡΧΕΙ ΘΕΜΑ ΚΑΙ ΜΠΟΡΟΥΝ ΝΑ ΒΡΙΣΚΟΝΤΑΙ ΣΕ ΣΥΜΜΑΧΙΑ</c:v>
                </c:pt>
                <c:pt idx="2">
                  <c:v>ΚΑΤΑ ΤΗ ΓΝΩΜΗ ΜΟΥ, ΔΕ ΘΑ ΕΠΡΕΠΕ ΝΑ ΒΡΙΣΚΟΝΤΑΙ ΣΕ ΣΥΜΜΑΧΙΑ</c:v>
                </c:pt>
              </c:strCache>
            </c:strRef>
          </c:cat>
          <c:val>
            <c:numRef>
              <c:f>Φύλλο1!$C$2:$C$4</c:f>
              <c:numCache>
                <c:formatCode>General</c:formatCode>
                <c:ptCount val="3"/>
                <c:pt idx="0">
                  <c:v>4</c:v>
                </c:pt>
                <c:pt idx="1">
                  <c:v>51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DF-4A84-B179-B761C9C2A5CB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  0-3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ΔΞ</c:v>
                </c:pt>
                <c:pt idx="1">
                  <c:v>ΚΑΤΑ ΤΗ ΓΝΩΜΗ ΜΟΥ, ΔΕΝ ΥΠΑΡΧΕΙ ΘΕΜΑ ΚΑΙ ΜΠΟΡΟΥΝ ΝΑ ΒΡΙΣΚΟΝΤΑΙ ΣΕ ΣΥΜΜΑΧΙΑ</c:v>
                </c:pt>
                <c:pt idx="2">
                  <c:v>ΚΑΤΑ ΤΗ ΓΝΩΜΗ ΜΟΥ, ΔΕ ΘΑ ΕΠΡΕΠΕ ΝΑ ΒΡΙΣΚΟΝΤΑΙ ΣΕ ΣΥΜΜΑΧΙΑ</c:v>
                </c:pt>
              </c:strCache>
            </c:strRef>
          </c:cat>
          <c:val>
            <c:numRef>
              <c:f>Φύλλο1!$D$2:$D$4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DF-4A84-B179-B761C9C2A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7053696"/>
        <c:axId val="117059584"/>
      </c:barChart>
      <c:catAx>
        <c:axId val="1170536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117059584"/>
        <c:crosses val="autoZero"/>
        <c:auto val="1"/>
        <c:lblAlgn val="ctr"/>
        <c:lblOffset val="100"/>
        <c:noMultiLvlLbl val="0"/>
      </c:catAx>
      <c:valAx>
        <c:axId val="11705958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11705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48254496392815"/>
          <c:y val="0.57923228813452099"/>
          <c:w val="0.14902393142489767"/>
          <c:h val="0.2726156830431702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9826310292608"/>
          <c:y val="2.5633775370694337E-2"/>
          <c:w val="0.77010173689707395"/>
          <c:h val="0.948732449258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Όλα αυτά πια δε σημαίνουν τίποτα/ΔΞ/ΔΑ</c:v>
                </c:pt>
              </c:strCache>
            </c:strRef>
          </c:tx>
          <c:spPr>
            <a:solidFill>
              <a:srgbClr val="3133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ΔΞ</c:v>
                </c:pt>
                <c:pt idx="1">
                  <c:v>ΚΑΤΑ ΤΗ ΓΝΩΜΗ ΜΟΥ, ΔΕΝ ΥΠΑΡΧΕΙ ΘΕΜΑ ΚΑΙ ΜΠΟΡΟΥΝ ΝΑ ΒΡΙΣΚΟΝΤΑΙ ΣΕ ΣΥΜΜΑΧΙΑ</c:v>
                </c:pt>
                <c:pt idx="2">
                  <c:v>ΚΑΤΑ ΤΗ ΓΝΩΜΗ ΜΟΥ, ΔΕ ΘΑ ΕΠΡΕΠΕ ΝΑ ΒΡΙΣΚΟΝΤΑΙ ΣΕ ΣΥΜΜΑΧΙΑ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9</c:v>
                </c:pt>
                <c:pt idx="1">
                  <c:v>25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98-4CE2-8523-636714A931D9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  7-10</c:v>
                </c:pt>
              </c:strCache>
            </c:strRef>
          </c:tx>
          <c:spPr>
            <a:solidFill>
              <a:srgbClr val="768C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ΔΞ</c:v>
                </c:pt>
                <c:pt idx="1">
                  <c:v>ΚΑΤΑ ΤΗ ΓΝΩΜΗ ΜΟΥ, ΔΕΝ ΥΠΑΡΧΕΙ ΘΕΜΑ ΚΑΙ ΜΠΟΡΟΥΝ ΝΑ ΒΡΙΣΚΟΝΤΑΙ ΣΕ ΣΥΜΜΑΧΙΑ</c:v>
                </c:pt>
                <c:pt idx="2">
                  <c:v>ΚΑΤΑ ΤΗ ΓΝΩΜΗ ΜΟΥ, ΔΕ ΘΑ ΕΠΡΕΠΕ ΝΑ ΒΡΙΣΚΟΝΤΑΙ ΣΕ ΣΥΜΜΑΧΙΑ</c:v>
                </c:pt>
              </c:strCache>
            </c:strRef>
          </c:cat>
          <c:val>
            <c:numRef>
              <c:f>Φύλλο1!$C$2:$C$4</c:f>
              <c:numCache>
                <c:formatCode>General</c:formatCode>
                <c:ptCount val="3"/>
                <c:pt idx="0">
                  <c:v>4</c:v>
                </c:pt>
                <c:pt idx="1">
                  <c:v>21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98-4CE2-8523-636714A931D9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 4-6</c:v>
                </c:pt>
              </c:strCache>
            </c:strRef>
          </c:tx>
          <c:spPr>
            <a:solidFill>
              <a:srgbClr val="2852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ΔΞ</c:v>
                </c:pt>
                <c:pt idx="1">
                  <c:v>ΚΑΤΑ ΤΗ ΓΝΩΜΗ ΜΟΥ, ΔΕΝ ΥΠΑΡΧΕΙ ΘΕΜΑ ΚΑΙ ΜΠΟΡΟΥΝ ΝΑ ΒΡΙΣΚΟΝΤΑΙ ΣΕ ΣΥΜΜΑΧΙΑ</c:v>
                </c:pt>
                <c:pt idx="2">
                  <c:v>ΚΑΤΑ ΤΗ ΓΝΩΜΗ ΜΟΥ, ΔΕ ΘΑ ΕΠΡΕΠΕ ΝΑ ΒΡΙΣΚΟΝΤΑΙ ΣΕ ΣΥΜΜΑΧΙΑ</c:v>
                </c:pt>
              </c:strCache>
            </c:strRef>
          </c:cat>
          <c:val>
            <c:numRef>
              <c:f>Φύλλο1!$D$2:$D$4</c:f>
              <c:numCache>
                <c:formatCode>General</c:formatCode>
                <c:ptCount val="3"/>
                <c:pt idx="0">
                  <c:v>3</c:v>
                </c:pt>
                <c:pt idx="1">
                  <c:v>36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98-4CE2-8523-636714A931D9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  0-3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ΔΞ</c:v>
                </c:pt>
                <c:pt idx="1">
                  <c:v>ΚΑΤΑ ΤΗ ΓΝΩΜΗ ΜΟΥ, ΔΕΝ ΥΠΑΡΧΕΙ ΘΕΜΑ ΚΑΙ ΜΠΟΡΟΥΝ ΝΑ ΒΡΙΣΚΟΝΤΑΙ ΣΕ ΣΥΜΜΑΧΙΑ</c:v>
                </c:pt>
                <c:pt idx="2">
                  <c:v>ΚΑΤΑ ΤΗ ΓΝΩΜΗ ΜΟΥ, ΔΕ ΘΑ ΕΠΡΕΠΕ ΝΑ ΒΡΙΣΚΟΝΤΑΙ ΣΕ ΣΥΜΜΑΧΙΑ</c:v>
                </c:pt>
              </c:strCache>
            </c:strRef>
          </c:cat>
          <c:val>
            <c:numRef>
              <c:f>Φύλλο1!$E$2:$E$4</c:f>
              <c:numCache>
                <c:formatCode>General</c:formatCode>
                <c:ptCount val="3"/>
                <c:pt idx="0">
                  <c:v>3</c:v>
                </c:pt>
                <c:pt idx="1">
                  <c:v>52</c:v>
                </c:pt>
                <c:pt idx="2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98-4CE2-8523-636714A93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7217152"/>
        <c:axId val="117218688"/>
      </c:barChart>
      <c:catAx>
        <c:axId val="117217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117218688"/>
        <c:crosses val="autoZero"/>
        <c:auto val="1"/>
        <c:lblAlgn val="ctr"/>
        <c:lblOffset val="100"/>
        <c:noMultiLvlLbl val="0"/>
      </c:catAx>
      <c:valAx>
        <c:axId val="11721868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11721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83774327709161"/>
          <c:y val="0.3532672215825699"/>
          <c:w val="0.26180788946097672"/>
          <c:h val="0.4056840000126525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3A8-4C8A-A7DC-C64694D41FA7}"/>
              </c:ext>
            </c:extLst>
          </c:dPt>
          <c:dPt>
            <c:idx val="1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A8-4C8A-A7DC-C64694D41FA7}"/>
              </c:ext>
            </c:extLst>
          </c:dPt>
          <c:dPt>
            <c:idx val="2"/>
            <c:bubble3D val="0"/>
            <c:spPr>
              <a:solidFill>
                <a:srgbClr val="BD81B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3A8-4C8A-A7DC-C64694D41FA7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A8-4C8A-A7DC-C64694D41F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ΩΦΕΛΕΙΤΑΙ</c:v>
                </c:pt>
                <c:pt idx="1">
                  <c:v>ΒΛΑΠΤΕΤΑΙ</c:v>
                </c:pt>
                <c:pt idx="2">
                  <c:v>ΤΙΠΟΤΑ ΑΠΟ ΤΑ ΔΥΟ</c:v>
                </c:pt>
                <c:pt idx="3">
                  <c:v>ΔΞ/ΔΑ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22</c:v>
                </c:pt>
                <c:pt idx="1">
                  <c:v>40</c:v>
                </c:pt>
                <c:pt idx="2">
                  <c:v>22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A8-4C8A-A7DC-C64694D41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10088480652891"/>
          <c:y val="0.2441700390455997"/>
          <c:w val="0.34007234093452932"/>
          <c:h val="0.51100747266042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08839951154366"/>
          <c:y val="2.5633775370694337E-2"/>
          <c:w val="0.80491160048845656"/>
          <c:h val="0.948732449258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  7-10</c:v>
                </c:pt>
              </c:strCache>
            </c:strRef>
          </c:tx>
          <c:spPr>
            <a:solidFill>
              <a:srgbClr val="655A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11</c:v>
                </c:pt>
                <c:pt idx="1">
                  <c:v>35</c:v>
                </c:pt>
                <c:pt idx="2">
                  <c:v>31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C-4216-A8E7-0B7C3BC1E476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 4-6</c:v>
                </c:pt>
              </c:strCache>
            </c:strRef>
          </c:tx>
          <c:spPr>
            <a:solidFill>
              <a:srgbClr val="089C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13</c:v>
                </c:pt>
                <c:pt idx="1">
                  <c:v>22</c:v>
                </c:pt>
                <c:pt idx="2">
                  <c:v>42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FC-4216-A8E7-0B7C3BC1E476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  0-3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45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FC-4216-A8E7-0B7C3BC1E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410624"/>
        <c:axId val="118420608"/>
      </c:barChart>
      <c:catAx>
        <c:axId val="1184106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118420608"/>
        <c:crosses val="autoZero"/>
        <c:auto val="1"/>
        <c:lblAlgn val="ctr"/>
        <c:lblOffset val="100"/>
        <c:noMultiLvlLbl val="0"/>
      </c:catAx>
      <c:valAx>
        <c:axId val="11842060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11841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48254496392815"/>
          <c:y val="0.57923228813452099"/>
          <c:w val="0.14902393142489767"/>
          <c:h val="0.2726156830431702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D5A-463B-AB35-F6B9B705FF92}"/>
              </c:ext>
            </c:extLst>
          </c:dPt>
          <c:dPt>
            <c:idx val="1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D5A-463B-AB35-F6B9B705FF92}"/>
              </c:ext>
            </c:extLst>
          </c:dPt>
          <c:dPt>
            <c:idx val="2"/>
            <c:bubble3D val="0"/>
            <c:spPr>
              <a:solidFill>
                <a:srgbClr val="BD81B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D5A-463B-AB35-F6B9B705FF92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D5A-463B-AB35-F6B9B705FF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ΩΦΕΛΕΙΤΑΙ</c:v>
                </c:pt>
                <c:pt idx="1">
                  <c:v>ΒΛΑΠΤΕΤΑΙ</c:v>
                </c:pt>
                <c:pt idx="2">
                  <c:v>ΤΙΠΟΤΑ ΑΠΟ ΤΑ ΔΥΟ</c:v>
                </c:pt>
                <c:pt idx="3">
                  <c:v>ΔΞ/ΔΑ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55</c:v>
                </c:pt>
                <c:pt idx="1">
                  <c:v>11</c:v>
                </c:pt>
                <c:pt idx="2">
                  <c:v>18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5A-463B-AB35-F6B9B705F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10088480652891"/>
          <c:y val="0.2441700390455997"/>
          <c:w val="0.34007234093452932"/>
          <c:h val="0.51100747266042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08839951154366"/>
          <c:y val="2.5633775370694337E-2"/>
          <c:w val="0.80491160048845656"/>
          <c:h val="0.948732449258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  7-10</c:v>
                </c:pt>
              </c:strCache>
            </c:strRef>
          </c:tx>
          <c:spPr>
            <a:solidFill>
              <a:srgbClr val="655A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14</c:v>
                </c:pt>
                <c:pt idx="1">
                  <c:v>20</c:v>
                </c:pt>
                <c:pt idx="2">
                  <c:v>22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CB-4648-B833-E43FFEBCF9E4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 4-6</c:v>
                </c:pt>
              </c:strCache>
            </c:strRef>
          </c:tx>
          <c:spPr>
            <a:solidFill>
              <a:srgbClr val="089C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13</c:v>
                </c:pt>
                <c:pt idx="1">
                  <c:v>20</c:v>
                </c:pt>
                <c:pt idx="2">
                  <c:v>14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CB-4648-B833-E43FFEBCF9E4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  0-3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15</c:v>
                </c:pt>
                <c:pt idx="1">
                  <c:v>17</c:v>
                </c:pt>
                <c:pt idx="2">
                  <c:v>7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CB-4648-B833-E43FFEBCF9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617600"/>
        <c:axId val="118619136"/>
      </c:barChart>
      <c:catAx>
        <c:axId val="118617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118619136"/>
        <c:crosses val="autoZero"/>
        <c:auto val="1"/>
        <c:lblAlgn val="ctr"/>
        <c:lblOffset val="100"/>
        <c:noMultiLvlLbl val="0"/>
      </c:catAx>
      <c:valAx>
        <c:axId val="11861913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11861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48254496392815"/>
          <c:y val="0.57923228813452099"/>
          <c:w val="0.14902393142489767"/>
          <c:h val="0.2726156830431702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EEAA-46A8-A481-D0FD85EFABA7}"/>
              </c:ext>
            </c:extLst>
          </c:dPt>
          <c:dPt>
            <c:idx val="1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AA-46A8-A481-D0FD85EFABA7}"/>
              </c:ext>
            </c:extLst>
          </c:dPt>
          <c:dPt>
            <c:idx val="2"/>
            <c:bubble3D val="0"/>
            <c:spPr>
              <a:solidFill>
                <a:srgbClr val="BD81B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EAA-46A8-A481-D0FD85EFABA7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AA-46A8-A481-D0FD85EFAB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ΩΦΕΛΕΙΤΑΙ</c:v>
                </c:pt>
                <c:pt idx="1">
                  <c:v>ΒΛΑΠΤΕΤΑΙ</c:v>
                </c:pt>
                <c:pt idx="2">
                  <c:v>ΤΙΠΟΤΑ ΑΠΟ ΤΑ ΔΥΟ</c:v>
                </c:pt>
                <c:pt idx="3">
                  <c:v>ΔΞ/ΔΑ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35</c:v>
                </c:pt>
                <c:pt idx="1">
                  <c:v>7</c:v>
                </c:pt>
                <c:pt idx="2">
                  <c:v>26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AA-46A8-A481-D0FD85EFA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10088480652891"/>
          <c:y val="0.2441700390455997"/>
          <c:w val="0.34007234093452932"/>
          <c:h val="0.51100747266042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08839951154366"/>
          <c:y val="2.5633775370694337E-2"/>
          <c:w val="0.80491160048845656"/>
          <c:h val="0.948732449258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  7-10</c:v>
                </c:pt>
              </c:strCache>
            </c:strRef>
          </c:tx>
          <c:spPr>
            <a:solidFill>
              <a:srgbClr val="655A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32</c:v>
                </c:pt>
                <c:pt idx="1">
                  <c:v>31</c:v>
                </c:pt>
                <c:pt idx="2">
                  <c:v>15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1-4BF9-9FFF-27D410DA7B07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 4-6</c:v>
                </c:pt>
              </c:strCache>
            </c:strRef>
          </c:tx>
          <c:spPr>
            <a:solidFill>
              <a:srgbClr val="089C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29</c:v>
                </c:pt>
                <c:pt idx="1">
                  <c:v>30</c:v>
                </c:pt>
                <c:pt idx="2">
                  <c:v>7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E1-4BF9-9FFF-27D410DA7B07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  0-3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30</c:v>
                </c:pt>
                <c:pt idx="1">
                  <c:v>25</c:v>
                </c:pt>
                <c:pt idx="2">
                  <c:v>4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E1-4BF9-9FFF-27D410DA7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8906240"/>
        <c:axId val="118924416"/>
      </c:barChart>
      <c:catAx>
        <c:axId val="118906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118924416"/>
        <c:crosses val="autoZero"/>
        <c:auto val="1"/>
        <c:lblAlgn val="ctr"/>
        <c:lblOffset val="100"/>
        <c:noMultiLvlLbl val="0"/>
      </c:catAx>
      <c:valAx>
        <c:axId val="11892441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11890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48254496392815"/>
          <c:y val="0.57923228813452099"/>
          <c:w val="0.14902393142489767"/>
          <c:h val="0.2726156830431702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EB8-4435-A288-B0FD237D9E95}"/>
              </c:ext>
            </c:extLst>
          </c:dPt>
          <c:dPt>
            <c:idx val="1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B8-4435-A288-B0FD237D9E95}"/>
              </c:ext>
            </c:extLst>
          </c:dPt>
          <c:dPt>
            <c:idx val="2"/>
            <c:bubble3D val="0"/>
            <c:spPr>
              <a:solidFill>
                <a:srgbClr val="BD81B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EB8-4435-A288-B0FD237D9E95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B8-4435-A288-B0FD237D9E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ΩΦΕΛΕΙΤΑΙ</c:v>
                </c:pt>
                <c:pt idx="1">
                  <c:v>ΒΛΑΠΤΕΤΑΙ</c:v>
                </c:pt>
                <c:pt idx="2">
                  <c:v>ΤΙΠΟΤΑ ΑΠΟ ΤΑ ΔΥΟ</c:v>
                </c:pt>
                <c:pt idx="3">
                  <c:v>ΔΞ/ΔΑ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28</c:v>
                </c:pt>
                <c:pt idx="1">
                  <c:v>10</c:v>
                </c:pt>
                <c:pt idx="2">
                  <c:v>29</c:v>
                </c:pt>
                <c:pt idx="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B8-4435-A288-B0FD237D9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10088480652891"/>
          <c:y val="0.2441700390455997"/>
          <c:w val="0.34007234093452932"/>
          <c:h val="0.51100747266042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08839951154366"/>
          <c:y val="2.5633775370694337E-2"/>
          <c:w val="0.80491160048845656"/>
          <c:h val="0.948732449258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  7-10</c:v>
                </c:pt>
              </c:strCache>
            </c:strRef>
          </c:tx>
          <c:spPr>
            <a:solidFill>
              <a:srgbClr val="655A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30</c:v>
                </c:pt>
                <c:pt idx="1">
                  <c:v>31</c:v>
                </c:pt>
                <c:pt idx="2">
                  <c:v>18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4E-4670-BCC7-44C90F58C3AD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 4-6</c:v>
                </c:pt>
              </c:strCache>
            </c:strRef>
          </c:tx>
          <c:spPr>
            <a:solidFill>
              <a:srgbClr val="089C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33</c:v>
                </c:pt>
                <c:pt idx="1">
                  <c:v>30</c:v>
                </c:pt>
                <c:pt idx="2">
                  <c:v>11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4E-4670-BCC7-44C90F58C3AD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  0-3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33</c:v>
                </c:pt>
                <c:pt idx="1">
                  <c:v>29</c:v>
                </c:pt>
                <c:pt idx="2">
                  <c:v>7</c:v>
                </c:pt>
                <c:pt idx="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4E-4670-BCC7-44C90F58C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9047680"/>
        <c:axId val="119049216"/>
      </c:barChart>
      <c:catAx>
        <c:axId val="119047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119049216"/>
        <c:crosses val="autoZero"/>
        <c:auto val="1"/>
        <c:lblAlgn val="ctr"/>
        <c:lblOffset val="100"/>
        <c:noMultiLvlLbl val="0"/>
      </c:catAx>
      <c:valAx>
        <c:axId val="11904921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11904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48254496392815"/>
          <c:y val="0.57923228813452099"/>
          <c:w val="0.14902393142489767"/>
          <c:h val="0.2726156830431702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70812647503373"/>
          <c:y val="2.5720794424571317E-2"/>
          <c:w val="0.81097553354475815"/>
          <c:h val="0.948558411150857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ΚΑΤΑ ΤΗ ΓΝΩΜΗ ΜΟΥ, ΔΕΝ ΥΠΑΡΧΕΙ ΘΕΜΑ ΚΑΙ ΜΠΟΡΟΥΝ ΝΑ ΒΡΙΣΚΟΝΤΑΙ ΣΕ ΣΥΜΜΑΧΙΑ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87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88-47D7-8CC2-0D848BD9147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ΚΑΤΑ ΤΗ ΓΝΩΜΗ ΜΟΥ, ΔΕ ΘΑ ΕΠΡΕΠΕ ΝΑ ΒΡΙΣΚΟΝΤΑΙ ΣΕ ΣΥΜΜΑΧΙΑ</c:v>
                </c:pt>
              </c:strCache>
            </c:strRef>
          </c:tx>
          <c:spPr>
            <a:solidFill>
              <a:srgbClr val="9046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1</c:v>
                </c:pt>
                <c:pt idx="1">
                  <c:v>16</c:v>
                </c:pt>
                <c:pt idx="2">
                  <c:v>36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88-47D7-8CC2-0D848BD91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1234688"/>
        <c:axId val="91236224"/>
      </c:barChart>
      <c:catAx>
        <c:axId val="912346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91236224"/>
        <c:crosses val="autoZero"/>
        <c:auto val="1"/>
        <c:lblAlgn val="ctr"/>
        <c:lblOffset val="100"/>
        <c:noMultiLvlLbl val="0"/>
      </c:catAx>
      <c:valAx>
        <c:axId val="9123622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91234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763345992063576"/>
          <c:y val="0.13034522868111734"/>
          <c:w val="0.24649845663480391"/>
          <c:h val="0.6119001714090898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FD1-4FD6-9D88-4203280E81AB}"/>
              </c:ext>
            </c:extLst>
          </c:dPt>
          <c:dPt>
            <c:idx val="1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D1-4FD6-9D88-4203280E81AB}"/>
              </c:ext>
            </c:extLst>
          </c:dPt>
          <c:dPt>
            <c:idx val="2"/>
            <c:bubble3D val="0"/>
            <c:spPr>
              <a:solidFill>
                <a:srgbClr val="BD81B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FD1-4FD6-9D88-4203280E81AB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D1-4FD6-9D88-4203280E81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ΩΦΕΛΕΙΤΑΙ</c:v>
                </c:pt>
                <c:pt idx="1">
                  <c:v>ΒΛΑΠΤΕΤΑΙ</c:v>
                </c:pt>
                <c:pt idx="2">
                  <c:v>ΤΙΠΟΤΑ ΑΠΟ ΤΑ ΔΥΟ</c:v>
                </c:pt>
                <c:pt idx="3">
                  <c:v>ΔΞ/ΔΑ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18</c:v>
                </c:pt>
                <c:pt idx="1">
                  <c:v>7</c:v>
                </c:pt>
                <c:pt idx="2">
                  <c:v>40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D1-4FD6-9D88-4203280E8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10088480652891"/>
          <c:y val="0.2441700390455997"/>
          <c:w val="0.34007234093452932"/>
          <c:h val="0.51100747266042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08839951154366"/>
          <c:y val="2.5633775370694337E-2"/>
          <c:w val="0.80491160048845656"/>
          <c:h val="0.948732449258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  7-10</c:v>
                </c:pt>
              </c:strCache>
            </c:strRef>
          </c:tx>
          <c:spPr>
            <a:solidFill>
              <a:srgbClr val="655A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32</c:v>
                </c:pt>
                <c:pt idx="1">
                  <c:v>44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CC-4FC3-9FCD-2202E743FBDA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 4-6</c:v>
                </c:pt>
              </c:strCache>
            </c:strRef>
          </c:tx>
          <c:spPr>
            <a:solidFill>
              <a:srgbClr val="089C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33</c:v>
                </c:pt>
                <c:pt idx="1">
                  <c:v>44</c:v>
                </c:pt>
                <c:pt idx="2">
                  <c:v>8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CC-4FC3-9FCD-2202E743FBDA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  0-3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35</c:v>
                </c:pt>
                <c:pt idx="1">
                  <c:v>38</c:v>
                </c:pt>
                <c:pt idx="2">
                  <c:v>5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CC-4FC3-9FCD-2202E743FB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9348608"/>
        <c:axId val="119354496"/>
      </c:barChart>
      <c:catAx>
        <c:axId val="119348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119354496"/>
        <c:crosses val="autoZero"/>
        <c:auto val="1"/>
        <c:lblAlgn val="ctr"/>
        <c:lblOffset val="100"/>
        <c:noMultiLvlLbl val="0"/>
      </c:catAx>
      <c:valAx>
        <c:axId val="11935449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119348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48254496392815"/>
          <c:y val="0.57923228813452099"/>
          <c:w val="0.14902393142489767"/>
          <c:h val="0.2726156830431702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19E-4A1F-B227-6AD28A89BE3C}"/>
              </c:ext>
            </c:extLst>
          </c:dPt>
          <c:dPt>
            <c:idx val="1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9E-4A1F-B227-6AD28A89BE3C}"/>
              </c:ext>
            </c:extLst>
          </c:dPt>
          <c:dPt>
            <c:idx val="2"/>
            <c:bubble3D val="0"/>
            <c:spPr>
              <a:solidFill>
                <a:srgbClr val="BD81B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19E-4A1F-B227-6AD28A89BE3C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9E-4A1F-B227-6AD28A89BE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ΩΦΕΛΕΙΤΑΙ</c:v>
                </c:pt>
                <c:pt idx="1">
                  <c:v>ΒΛΑΠΤΕΤΑΙ</c:v>
                </c:pt>
                <c:pt idx="2">
                  <c:v>ΤΙΠΟΤΑ ΑΠΟ ΤΑ ΔΥΟ</c:v>
                </c:pt>
                <c:pt idx="3">
                  <c:v>ΔΞ/ΔΑ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20</c:v>
                </c:pt>
                <c:pt idx="1">
                  <c:v>10</c:v>
                </c:pt>
                <c:pt idx="2">
                  <c:v>34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9E-4A1F-B227-6AD28A89BE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10088480652891"/>
          <c:y val="0.2441700390455997"/>
          <c:w val="0.34007234093452932"/>
          <c:h val="0.51100747266042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08839951154366"/>
          <c:y val="2.5633775370694337E-2"/>
          <c:w val="0.80491160048845656"/>
          <c:h val="0.948732449258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  7-10</c:v>
                </c:pt>
              </c:strCache>
            </c:strRef>
          </c:tx>
          <c:spPr>
            <a:solidFill>
              <a:srgbClr val="655A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32</c:v>
                </c:pt>
                <c:pt idx="1">
                  <c:v>35</c:v>
                </c:pt>
                <c:pt idx="2">
                  <c:v>15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8-409B-94FF-164639DD7FC1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 4-6</c:v>
                </c:pt>
              </c:strCache>
            </c:strRef>
          </c:tx>
          <c:spPr>
            <a:solidFill>
              <a:srgbClr val="089C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34</c:v>
                </c:pt>
                <c:pt idx="1">
                  <c:v>36</c:v>
                </c:pt>
                <c:pt idx="2">
                  <c:v>13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78-409B-94FF-164639DD7FC1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  0-3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36</c:v>
                </c:pt>
                <c:pt idx="1">
                  <c:v>34</c:v>
                </c:pt>
                <c:pt idx="2">
                  <c:v>8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78-409B-94FF-164639DD7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9539200"/>
        <c:axId val="119540736"/>
      </c:barChart>
      <c:catAx>
        <c:axId val="11953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119540736"/>
        <c:crosses val="autoZero"/>
        <c:auto val="1"/>
        <c:lblAlgn val="ctr"/>
        <c:lblOffset val="100"/>
        <c:noMultiLvlLbl val="0"/>
      </c:catAx>
      <c:valAx>
        <c:axId val="11954073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11953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48254496392815"/>
          <c:y val="0.57923228813452099"/>
          <c:w val="0.14902393142489767"/>
          <c:h val="0.2726156830431702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062-4865-A503-0D9CD3396383}"/>
              </c:ext>
            </c:extLst>
          </c:dPt>
          <c:dPt>
            <c:idx val="1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062-4865-A503-0D9CD3396383}"/>
              </c:ext>
            </c:extLst>
          </c:dPt>
          <c:dPt>
            <c:idx val="2"/>
            <c:bubble3D val="0"/>
            <c:spPr>
              <a:solidFill>
                <a:srgbClr val="BD81B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062-4865-A503-0D9CD3396383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062-4865-A503-0D9CD33963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ΩΦΕΛΕΙΤΑΙ</c:v>
                </c:pt>
                <c:pt idx="1">
                  <c:v>ΒΛΑΠΤΕΤΑΙ</c:v>
                </c:pt>
                <c:pt idx="2">
                  <c:v>ΤΙΠΟΤΑ ΑΠΟ ΤΑ ΔΥΟ</c:v>
                </c:pt>
                <c:pt idx="3">
                  <c:v>ΔΞ/ΔΑ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21</c:v>
                </c:pt>
                <c:pt idx="1">
                  <c:v>42</c:v>
                </c:pt>
                <c:pt idx="2">
                  <c:v>12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62-4865-A503-0D9CD3396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10088480652891"/>
          <c:y val="0.2441700390455997"/>
          <c:w val="0.34007234093452932"/>
          <c:h val="0.51100747266042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08839951154366"/>
          <c:y val="2.5633775370694337E-2"/>
          <c:w val="0.80491160048845656"/>
          <c:h val="0.948732449258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  7-10</c:v>
                </c:pt>
              </c:strCache>
            </c:strRef>
          </c:tx>
          <c:spPr>
            <a:solidFill>
              <a:srgbClr val="655A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22</c:v>
                </c:pt>
                <c:pt idx="1">
                  <c:v>17</c:v>
                </c:pt>
                <c:pt idx="2">
                  <c:v>36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A-4F29-913C-BBD0837F9AF3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 4-6</c:v>
                </c:pt>
              </c:strCache>
            </c:strRef>
          </c:tx>
          <c:spPr>
            <a:solidFill>
              <a:srgbClr val="089C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21</c:v>
                </c:pt>
                <c:pt idx="1">
                  <c:v>12</c:v>
                </c:pt>
                <c:pt idx="2">
                  <c:v>42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5A-4F29-913C-BBD0837F9AF3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  0-3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25</c:v>
                </c:pt>
                <c:pt idx="1">
                  <c:v>10</c:v>
                </c:pt>
                <c:pt idx="2">
                  <c:v>46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5A-4F29-913C-BBD0837F9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9795072"/>
        <c:axId val="119800960"/>
      </c:barChart>
      <c:catAx>
        <c:axId val="119795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119800960"/>
        <c:crosses val="autoZero"/>
        <c:auto val="1"/>
        <c:lblAlgn val="ctr"/>
        <c:lblOffset val="100"/>
        <c:noMultiLvlLbl val="0"/>
      </c:catAx>
      <c:valAx>
        <c:axId val="11980096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11979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48254496392815"/>
          <c:y val="0.57923228813452099"/>
          <c:w val="0.14902393142489767"/>
          <c:h val="0.2726156830431702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089C8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0465-48F1-9D21-5378743D3407}"/>
              </c:ext>
            </c:extLst>
          </c:dPt>
          <c:dPt>
            <c:idx val="1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65-48F1-9D21-5378743D3407}"/>
              </c:ext>
            </c:extLst>
          </c:dPt>
          <c:dPt>
            <c:idx val="2"/>
            <c:bubble3D val="0"/>
            <c:spPr>
              <a:solidFill>
                <a:srgbClr val="BD81B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465-48F1-9D21-5378743D3407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65-48F1-9D21-5378743D34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Φύλλο1!$A$2:$A$5</c:f>
              <c:strCache>
                <c:ptCount val="4"/>
                <c:pt idx="0">
                  <c:v>ΩΦΕΛΕΙΤΑΙ</c:v>
                </c:pt>
                <c:pt idx="1">
                  <c:v>ΒΛΑΠΤΕΤΑΙ</c:v>
                </c:pt>
                <c:pt idx="2">
                  <c:v>ΤΙΠΟΤΑ ΑΠΟ ΤΑ ΔΥΟ</c:v>
                </c:pt>
                <c:pt idx="3">
                  <c:v>ΔΞ/ΔΑ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16</c:v>
                </c:pt>
                <c:pt idx="1">
                  <c:v>10</c:v>
                </c:pt>
                <c:pt idx="2">
                  <c:v>39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65-48F1-9D21-5378743D3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610088480652891"/>
          <c:y val="0.2441700390455997"/>
          <c:w val="0.34007234093452932"/>
          <c:h val="0.51100747266042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08839951154366"/>
          <c:y val="2.5633775370694337E-2"/>
          <c:w val="0.80491160048845656"/>
          <c:h val="0.948732449258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  7-10</c:v>
                </c:pt>
              </c:strCache>
            </c:strRef>
          </c:tx>
          <c:spPr>
            <a:solidFill>
              <a:srgbClr val="655A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33</c:v>
                </c:pt>
                <c:pt idx="1">
                  <c:v>42</c:v>
                </c:pt>
                <c:pt idx="2">
                  <c:v>14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8E-4CD2-9CB0-9BE299F8585E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 4-6</c:v>
                </c:pt>
              </c:strCache>
            </c:strRef>
          </c:tx>
          <c:spPr>
            <a:solidFill>
              <a:srgbClr val="089C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35</c:v>
                </c:pt>
                <c:pt idx="1">
                  <c:v>41</c:v>
                </c:pt>
                <c:pt idx="2">
                  <c:v>10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8E-4CD2-9CB0-9BE299F8585E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  0-3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ΔΞ/ΔΑ</c:v>
                </c:pt>
                <c:pt idx="1">
                  <c:v>ΤΙΠΟΤΑ ΑΠΟ ΤΑ ΔΥΟ</c:v>
                </c:pt>
                <c:pt idx="2">
                  <c:v>ΒΛΑΠΤΕΤΑΙ</c:v>
                </c:pt>
                <c:pt idx="3">
                  <c:v>ΩΦΕΛΕΙΤΑΙ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35</c:v>
                </c:pt>
                <c:pt idx="1">
                  <c:v>38</c:v>
                </c:pt>
                <c:pt idx="2">
                  <c:v>8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8E-4CD2-9CB0-9BE299F858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0096256"/>
        <c:axId val="120097792"/>
      </c:barChart>
      <c:catAx>
        <c:axId val="120096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120097792"/>
        <c:crosses val="autoZero"/>
        <c:auto val="1"/>
        <c:lblAlgn val="ctr"/>
        <c:lblOffset val="100"/>
        <c:noMultiLvlLbl val="0"/>
      </c:catAx>
      <c:valAx>
        <c:axId val="12009779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12009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48254496392815"/>
          <c:y val="0.57923228813452099"/>
          <c:w val="0.14902393142489767"/>
          <c:h val="0.2726156830431702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01151367759029"/>
          <c:y val="2.5720794424571317E-2"/>
          <c:w val="0.75667214634220159"/>
          <c:h val="0.948558411150857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Άνω των 55</c:v>
                </c:pt>
              </c:strCache>
            </c:strRef>
          </c:tx>
          <c:spPr>
            <a:solidFill>
              <a:srgbClr val="655A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2</c:v>
                </c:pt>
                <c:pt idx="1">
                  <c:v>11</c:v>
                </c:pt>
                <c:pt idx="2">
                  <c:v>58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3-401D-9D50-21A64701F039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35-54</c:v>
                </c:pt>
              </c:strCache>
            </c:strRef>
          </c:tx>
          <c:spPr>
            <a:solidFill>
              <a:srgbClr val="089C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1</c:v>
                </c:pt>
                <c:pt idx="1">
                  <c:v>14</c:v>
                </c:pt>
                <c:pt idx="2">
                  <c:v>55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B3-401D-9D50-21A64701F039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18-34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48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B3-401D-9D50-21A64701F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2679168"/>
        <c:axId val="92689152"/>
      </c:barChart>
      <c:catAx>
        <c:axId val="926791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92689152"/>
        <c:crosses val="autoZero"/>
        <c:auto val="1"/>
        <c:lblAlgn val="ctr"/>
        <c:lblOffset val="100"/>
        <c:noMultiLvlLbl val="0"/>
      </c:catAx>
      <c:valAx>
        <c:axId val="9268915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9267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294896884961235"/>
          <c:y val="0.12285419138282976"/>
          <c:w val="0.13894990208286925"/>
          <c:h val="0.2028712497134334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61911913393498"/>
          <c:y val="2.5720794424571317E-2"/>
          <c:w val="0.75806454088585662"/>
          <c:h val="0.948558411150857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Τριτοβάθμια εκπαίδευση</c:v>
                </c:pt>
              </c:strCache>
            </c:strRef>
          </c:tx>
          <c:spPr>
            <a:solidFill>
              <a:srgbClr val="768C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1</c:v>
                </c:pt>
                <c:pt idx="1">
                  <c:v>12</c:v>
                </c:pt>
                <c:pt idx="2">
                  <c:v>58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A1-4311-8B78-06C918F8FA7B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Απόφοιτος τεχνικής εκπαίδευσης/ΙΕΚ</c:v>
                </c:pt>
              </c:strCache>
            </c:strRef>
          </c:tx>
          <c:spPr>
            <a:solidFill>
              <a:srgbClr val="A3A2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2</c:v>
                </c:pt>
                <c:pt idx="1">
                  <c:v>14</c:v>
                </c:pt>
                <c:pt idx="2">
                  <c:v>44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A1-4311-8B78-06C918F8FA7B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Απόφοιτος Λυκείου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1</c:v>
                </c:pt>
                <c:pt idx="1">
                  <c:v>14</c:v>
                </c:pt>
                <c:pt idx="2">
                  <c:v>51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A1-4311-8B78-06C918F8FA7B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Υποχρεωτική εκπαίδευση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Φύλλο1!$E$2:$E$5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49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A1-4311-8B78-06C918F8F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2748800"/>
        <c:axId val="92771072"/>
      </c:barChart>
      <c:catAx>
        <c:axId val="92748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92771072"/>
        <c:crosses val="autoZero"/>
        <c:auto val="1"/>
        <c:lblAlgn val="ctr"/>
        <c:lblOffset val="100"/>
        <c:noMultiLvlLbl val="0"/>
      </c:catAx>
      <c:valAx>
        <c:axId val="9277107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9274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13993630946181"/>
          <c:y val="0.31262713627278232"/>
          <c:w val="0.2837589346230196"/>
          <c:h val="0.367325078380630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32868492830485"/>
          <c:y val="2.5633775370694337E-2"/>
          <c:w val="0.77567131507169529"/>
          <c:h val="0.948732449258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  7-10</c:v>
                </c:pt>
              </c:strCache>
            </c:strRef>
          </c:tx>
          <c:spPr>
            <a:solidFill>
              <a:srgbClr val="655A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83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63-4FCD-A5E6-D1A54867236F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 4-6</c:v>
                </c:pt>
              </c:strCache>
            </c:strRef>
          </c:tx>
          <c:spPr>
            <a:solidFill>
              <a:srgbClr val="089C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67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63-4FCD-A5E6-D1A54867236F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  0-3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1</c:v>
                </c:pt>
                <c:pt idx="1">
                  <c:v>14</c:v>
                </c:pt>
                <c:pt idx="2">
                  <c:v>40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63-4FCD-A5E6-D1A5486723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2833664"/>
        <c:axId val="92835200"/>
      </c:barChart>
      <c:catAx>
        <c:axId val="92833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92835200"/>
        <c:crosses val="autoZero"/>
        <c:auto val="1"/>
        <c:lblAlgn val="ctr"/>
        <c:lblOffset val="100"/>
        <c:noMultiLvlLbl val="0"/>
      </c:catAx>
      <c:valAx>
        <c:axId val="9283520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92833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148254496392815"/>
          <c:y val="0.57923228813452099"/>
          <c:w val="0.14902393142489767"/>
          <c:h val="0.2726156830431702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9826310292608"/>
          <c:y val="2.5633775370694337E-2"/>
          <c:w val="0.77010173689707395"/>
          <c:h val="0.9487324492586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Όλα αυτά πια δε σημαίνουν τίποτα/ΔΞ/ΔΑ</c:v>
                </c:pt>
              </c:strCache>
            </c:strRef>
          </c:tx>
          <c:spPr>
            <a:solidFill>
              <a:srgbClr val="3133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Φύλλο1!$B$2:$B$5</c:f>
              <c:numCache>
                <c:formatCode>General</c:formatCode>
                <c:ptCount val="4"/>
                <c:pt idx="0">
                  <c:v>3</c:v>
                </c:pt>
                <c:pt idx="1">
                  <c:v>13</c:v>
                </c:pt>
                <c:pt idx="2">
                  <c:v>48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7-4AE6-927F-C3AB35C56C77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  7-10</c:v>
                </c:pt>
              </c:strCache>
            </c:strRef>
          </c:tx>
          <c:spPr>
            <a:solidFill>
              <a:srgbClr val="768C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Φύλλο1!$C$2:$C$5</c:f>
              <c:numCache>
                <c:formatCode>General</c:formatCode>
                <c:ptCount val="4"/>
                <c:pt idx="0">
                  <c:v>2</c:v>
                </c:pt>
                <c:pt idx="1">
                  <c:v>13</c:v>
                </c:pt>
                <c:pt idx="2">
                  <c:v>44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97-4AE6-927F-C3AB35C56C77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 4-6</c:v>
                </c:pt>
              </c:strCache>
            </c:strRef>
          </c:tx>
          <c:spPr>
            <a:solidFill>
              <a:srgbClr val="28524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Φύλλο1!$D$2:$D$5</c:f>
              <c:numCache>
                <c:formatCode>General</c:formatCode>
                <c:ptCount val="4"/>
                <c:pt idx="0">
                  <c:v>0</c:v>
                </c:pt>
                <c:pt idx="1">
                  <c:v>14</c:v>
                </c:pt>
                <c:pt idx="2">
                  <c:v>57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97-4AE6-927F-C3AB35C56C77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  0-3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Φύλλο1!$A$2:$A$5</c:f>
              <c:strCache>
                <c:ptCount val="4"/>
                <c:pt idx="0">
                  <c:v>ΔΑ</c:v>
                </c:pt>
                <c:pt idx="1">
                  <c:v>ΔΕΝ ΕΙΜΑΙ ΣΙΓΟΥΡΟΣ</c:v>
                </c:pt>
                <c:pt idx="2">
                  <c:v>ΟΧΙ</c:v>
                </c:pt>
                <c:pt idx="3">
                  <c:v>ΝΑΙ</c:v>
                </c:pt>
              </c:strCache>
            </c:strRef>
          </c:cat>
          <c:val>
            <c:numRef>
              <c:f>Φύλλο1!$E$2:$E$5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66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97-4AE6-927F-C3AB35C56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3091712"/>
        <c:axId val="93093248"/>
      </c:barChart>
      <c:catAx>
        <c:axId val="93091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93093248"/>
        <c:crosses val="autoZero"/>
        <c:auto val="1"/>
        <c:lblAlgn val="ctr"/>
        <c:lblOffset val="100"/>
        <c:noMultiLvlLbl val="0"/>
      </c:catAx>
      <c:valAx>
        <c:axId val="9309324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9309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983774327709161"/>
          <c:y val="0.3532672215825699"/>
          <c:w val="0.26180788946097672"/>
          <c:h val="0.4056840000126525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297325275570824E-2"/>
          <c:y val="6.8146465813785861E-2"/>
          <c:w val="0.48419341480632971"/>
          <c:h val="0.87767977679597975"/>
        </c:manualLayout>
      </c:layout>
      <c:doughnut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rgbClr val="9046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6F8-4834-9289-2441D47FB972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F8-4834-9289-2441D47FB972}"/>
              </c:ext>
            </c:extLst>
          </c:dPt>
          <c:dPt>
            <c:idx val="2"/>
            <c:bubble3D val="0"/>
            <c:spPr>
              <a:solidFill>
                <a:srgbClr val="31333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6F8-4834-9289-2441D47FB972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2400" b="0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6F8-4834-9289-2441D47FB9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24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Φύλλο1!$A$2:$A$4</c:f>
              <c:strCache>
                <c:ptCount val="3"/>
                <c:pt idx="0">
                  <c:v>ΚΑΤΑ ΤΗ ΓΝΩΜΗ ΜΟΥ, ΔΕ ΘΑ ΕΠΡΕΠΕ ΝΑ ΒΡΙΣΚΟΝΤΑΙ ΣΕ ΣΥΜΜΑΧΙΑ</c:v>
                </c:pt>
                <c:pt idx="1">
                  <c:v>ΚΑΤΑ ΤΗ ΓΝΩΜΗ ΜΟΥ, ΔΕΝ ΥΠΑΡΧΕΙ ΘΕΜΑ ΚΑΙ ΜΠΟΡΟΥΝ ΝΑ ΒΡΙΣΚΟΝΤΑΙ ΣΕ ΣΥΜΜΑΧΙΑ</c:v>
                </c:pt>
                <c:pt idx="2">
                  <c:v>ΔΞ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62</c:v>
                </c:pt>
                <c:pt idx="1">
                  <c:v>33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F8-4834-9289-2441D47FB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356933253970502"/>
          <c:y val="8.2637675635144334E-2"/>
          <c:w val="0.34007234093452932"/>
          <c:h val="0.51100747266042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01151367759029"/>
          <c:y val="2.5720794424571317E-2"/>
          <c:w val="0.75667214634220159"/>
          <c:h val="0.948558411150857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Άνω των 55</c:v>
                </c:pt>
              </c:strCache>
            </c:strRef>
          </c:tx>
          <c:spPr>
            <a:solidFill>
              <a:srgbClr val="655A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ΔΞ</c:v>
                </c:pt>
                <c:pt idx="1">
                  <c:v>ΚΑΤΑ ΤΗ ΓΝΩΜΗ ΜΟΥ, ΔΕΝ ΥΠΑΡΧΕΙ ΘΕΜΑ ΚΑΙ ΜΠΟΡΟΥΝ ΝΑ ΒΡΙΣΚΟΝΤΑΙ ΣΕ ΣΥΜΜΑΧΙΑ</c:v>
                </c:pt>
                <c:pt idx="2">
                  <c:v>ΚΑΤΑ ΤΗ ΓΝΩΜΗ ΜΟΥ, ΔΕ ΘΑ ΕΠΡΕΠΕ ΝΑ ΒΡΙΣΚΟΝΤΑΙ ΣΕ ΣΥΜΜΑΧΙΑ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4</c:v>
                </c:pt>
                <c:pt idx="1">
                  <c:v>36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8-41FA-B622-F9256E6A57E6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35-54</c:v>
                </c:pt>
              </c:strCache>
            </c:strRef>
          </c:tx>
          <c:spPr>
            <a:solidFill>
              <a:srgbClr val="089C8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ΔΞ</c:v>
                </c:pt>
                <c:pt idx="1">
                  <c:v>ΚΑΤΑ ΤΗ ΓΝΩΜΗ ΜΟΥ, ΔΕΝ ΥΠΑΡΧΕΙ ΘΕΜΑ ΚΑΙ ΜΠΟΡΟΥΝ ΝΑ ΒΡΙΣΚΟΝΤΑΙ ΣΕ ΣΥΜΜΑΧΙΑ</c:v>
                </c:pt>
                <c:pt idx="2">
                  <c:v>ΚΑΤΑ ΤΗ ΓΝΩΜΗ ΜΟΥ, ΔΕ ΘΑ ΕΠΡΕΠΕ ΝΑ ΒΡΙΣΚΟΝΤΑΙ ΣΕ ΣΥΜΜΑΧΙΑ</c:v>
                </c:pt>
              </c:strCache>
            </c:strRef>
          </c:cat>
          <c:val>
            <c:numRef>
              <c:f>Φύλλο1!$C$2:$C$4</c:f>
              <c:numCache>
                <c:formatCode>General</c:formatCode>
                <c:ptCount val="3"/>
                <c:pt idx="0">
                  <c:v>4</c:v>
                </c:pt>
                <c:pt idx="1">
                  <c:v>33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48-41FA-B622-F9256E6A57E6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18-34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ΔΞ</c:v>
                </c:pt>
                <c:pt idx="1">
                  <c:v>ΚΑΤΑ ΤΗ ΓΝΩΜΗ ΜΟΥ, ΔΕΝ ΥΠΑΡΧΕΙ ΘΕΜΑ ΚΑΙ ΜΠΟΡΟΥΝ ΝΑ ΒΡΙΣΚΟΝΤΑΙ ΣΕ ΣΥΜΜΑΧΙΑ</c:v>
                </c:pt>
                <c:pt idx="2">
                  <c:v>ΚΑΤΑ ΤΗ ΓΝΩΜΗ ΜΟΥ, ΔΕ ΘΑ ΕΠΡΕΠΕ ΝΑ ΒΡΙΣΚΟΝΤΑΙ ΣΕ ΣΥΜΜΑΧΙΑ</c:v>
                </c:pt>
              </c:strCache>
            </c:strRef>
          </c:cat>
          <c:val>
            <c:numRef>
              <c:f>Φύλλο1!$D$2:$D$4</c:f>
              <c:numCache>
                <c:formatCode>General</c:formatCode>
                <c:ptCount val="3"/>
                <c:pt idx="0">
                  <c:v>4</c:v>
                </c:pt>
                <c:pt idx="1">
                  <c:v>29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48-41FA-B622-F9256E6A5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3233536"/>
        <c:axId val="93235072"/>
      </c:barChart>
      <c:catAx>
        <c:axId val="93233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93235072"/>
        <c:crosses val="autoZero"/>
        <c:auto val="1"/>
        <c:lblAlgn val="ctr"/>
        <c:lblOffset val="100"/>
        <c:noMultiLvlLbl val="0"/>
      </c:catAx>
      <c:valAx>
        <c:axId val="9323507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9323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294896884961235"/>
          <c:y val="0.12285419138282976"/>
          <c:w val="0.13894990208286925"/>
          <c:h val="0.2028712497134334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61911913393498"/>
          <c:y val="2.5720794424571317E-2"/>
          <c:w val="0.75806454088585662"/>
          <c:h val="0.948558411150857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Τριτοβάθμια εκπαίδευση</c:v>
                </c:pt>
              </c:strCache>
            </c:strRef>
          </c:tx>
          <c:spPr>
            <a:solidFill>
              <a:srgbClr val="768C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ΔΞ</c:v>
                </c:pt>
                <c:pt idx="1">
                  <c:v>ΚΑΤΑ ΤΗ ΓΝΩΜΗ ΜΟΥ, ΔΕΝ ΥΠΑΡΧΕΙ ΘΕΜΑ ΚΑΙ ΜΠΟΡΟΥΝ ΝΑ ΒΡΙΣΚΟΝΤΑΙ ΣΕ ΣΥΜΜΑΧΙΑ</c:v>
                </c:pt>
                <c:pt idx="2">
                  <c:v>ΚΑΤΑ ΤΗ ΓΝΩΜΗ ΜΟΥ, ΔΕ ΘΑ ΕΠΡΕΠΕ ΝΑ ΒΡΙΣΚΟΝΤΑΙ ΣΕ ΣΥΜΜΑΧΙΑ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4</c:v>
                </c:pt>
                <c:pt idx="1">
                  <c:v>35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2-4ABE-844E-25080FC538C0}"/>
            </c:ext>
          </c:extLst>
        </c:ser>
        <c:ser>
          <c:idx val="1"/>
          <c:order val="1"/>
          <c:tx>
            <c:strRef>
              <c:f>Φύλλο1!$C$1</c:f>
              <c:strCache>
                <c:ptCount val="1"/>
                <c:pt idx="0">
                  <c:v>Απόφοιτος τεχνικής εκπαίδευσης/ΙΕΚ</c:v>
                </c:pt>
              </c:strCache>
            </c:strRef>
          </c:tx>
          <c:spPr>
            <a:solidFill>
              <a:srgbClr val="A3A28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ΔΞ</c:v>
                </c:pt>
                <c:pt idx="1">
                  <c:v>ΚΑΤΑ ΤΗ ΓΝΩΜΗ ΜΟΥ, ΔΕΝ ΥΠΑΡΧΕΙ ΘΕΜΑ ΚΑΙ ΜΠΟΡΟΥΝ ΝΑ ΒΡΙΣΚΟΝΤΑΙ ΣΕ ΣΥΜΜΑΧΙΑ</c:v>
                </c:pt>
                <c:pt idx="2">
                  <c:v>ΚΑΤΑ ΤΗ ΓΝΩΜΗ ΜΟΥ, ΔΕ ΘΑ ΕΠΡΕΠΕ ΝΑ ΒΡΙΣΚΟΝΤΑΙ ΣΕ ΣΥΜΜΑΧΙΑ</c:v>
                </c:pt>
              </c:strCache>
            </c:strRef>
          </c:cat>
          <c:val>
            <c:numRef>
              <c:f>Φύλλο1!$C$2:$C$4</c:f>
              <c:numCache>
                <c:formatCode>General</c:formatCode>
                <c:ptCount val="3"/>
                <c:pt idx="0">
                  <c:v>3</c:v>
                </c:pt>
                <c:pt idx="1">
                  <c:v>26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C2-4ABE-844E-25080FC538C0}"/>
            </c:ext>
          </c:extLst>
        </c:ser>
        <c:ser>
          <c:idx val="2"/>
          <c:order val="2"/>
          <c:tx>
            <c:strRef>
              <c:f>Φύλλο1!$D$1</c:f>
              <c:strCache>
                <c:ptCount val="1"/>
                <c:pt idx="0">
                  <c:v>Απόφοιτος Λυκείου</c:v>
                </c:pt>
              </c:strCache>
            </c:strRef>
          </c:tx>
          <c:spPr>
            <a:solidFill>
              <a:schemeClr val="tx2">
                <a:lumMod val="90000"/>
                <a:lumOff val="1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ΔΞ</c:v>
                </c:pt>
                <c:pt idx="1">
                  <c:v>ΚΑΤΑ ΤΗ ΓΝΩΜΗ ΜΟΥ, ΔΕΝ ΥΠΑΡΧΕΙ ΘΕΜΑ ΚΑΙ ΜΠΟΡΟΥΝ ΝΑ ΒΡΙΣΚΟΝΤΑΙ ΣΕ ΣΥΜΜΑΧΙΑ</c:v>
                </c:pt>
                <c:pt idx="2">
                  <c:v>ΚΑΤΑ ΤΗ ΓΝΩΜΗ ΜΟΥ, ΔΕ ΘΑ ΕΠΡΕΠΕ ΝΑ ΒΡΙΣΚΟΝΤΑΙ ΣΕ ΣΥΜΜΑΧΙΑ</c:v>
                </c:pt>
              </c:strCache>
            </c:strRef>
          </c:cat>
          <c:val>
            <c:numRef>
              <c:f>Φύλλο1!$D$2:$D$4</c:f>
              <c:numCache>
                <c:formatCode>General</c:formatCode>
                <c:ptCount val="3"/>
                <c:pt idx="0">
                  <c:v>4</c:v>
                </c:pt>
                <c:pt idx="1">
                  <c:v>30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C2-4ABE-844E-25080FC538C0}"/>
            </c:ext>
          </c:extLst>
        </c:ser>
        <c:ser>
          <c:idx val="3"/>
          <c:order val="3"/>
          <c:tx>
            <c:strRef>
              <c:f>Φύλλο1!$E$1</c:f>
              <c:strCache>
                <c:ptCount val="1"/>
                <c:pt idx="0">
                  <c:v>Υποχρεωτική εκπαίδευση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C00000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Φύλλο1!$A$2:$A$4</c:f>
              <c:strCache>
                <c:ptCount val="3"/>
                <c:pt idx="0">
                  <c:v>ΔΞ</c:v>
                </c:pt>
                <c:pt idx="1">
                  <c:v>ΚΑΤΑ ΤΗ ΓΝΩΜΗ ΜΟΥ, ΔΕΝ ΥΠΑΡΧΕΙ ΘΕΜΑ ΚΑΙ ΜΠΟΡΟΥΝ ΝΑ ΒΡΙΣΚΟΝΤΑΙ ΣΕ ΣΥΜΜΑΧΙΑ</c:v>
                </c:pt>
                <c:pt idx="2">
                  <c:v>ΚΑΤΑ ΤΗ ΓΝΩΜΗ ΜΟΥ, ΔΕ ΘΑ ΕΠΡΕΠΕ ΝΑ ΒΡΙΣΚΟΝΤΑΙ ΣΕ ΣΥΜΜΑΧΙΑ</c:v>
                </c:pt>
              </c:strCache>
            </c:strRef>
          </c:cat>
          <c:val>
            <c:numRef>
              <c:f>Φύλλο1!$E$2:$E$4</c:f>
              <c:numCache>
                <c:formatCode>General</c:formatCode>
                <c:ptCount val="3"/>
                <c:pt idx="0">
                  <c:v>15</c:v>
                </c:pt>
                <c:pt idx="1">
                  <c:v>32</c:v>
                </c:pt>
                <c:pt idx="2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C2-4ABE-844E-25080FC53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3356032"/>
        <c:axId val="93357568"/>
      </c:barChart>
      <c:catAx>
        <c:axId val="93356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l-GR"/>
          </a:p>
        </c:txPr>
        <c:crossAx val="93357568"/>
        <c:crosses val="autoZero"/>
        <c:auto val="1"/>
        <c:lblAlgn val="ctr"/>
        <c:lblOffset val="100"/>
        <c:noMultiLvlLbl val="0"/>
      </c:catAx>
      <c:valAx>
        <c:axId val="9335756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extTo"/>
        <c:crossAx val="9335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13993630946181"/>
          <c:y val="0.31262713627278232"/>
          <c:w val="0.2837589346230196"/>
          <c:h val="0.367325078380630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F9B34CC-D68A-4896-A1B4-6A55737BDDEE}" type="datetimeFigureOut">
              <a:rPr lang="en-US"/>
              <a:pPr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4602C49-4FBE-4FD9-B04D-E57DA7405F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50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79E4F55-A334-4439-A3A6-34503CDDAFB7}" type="datetimeFigureOut">
              <a:rPr lang="en-US"/>
              <a:pPr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F04DFD9-D4BB-4024-8DB6-250AC2387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57979F-13DD-AC46-85FA-5AAC22773EA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250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69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24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0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3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29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80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67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45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74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3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57979F-13DD-AC46-85FA-5AAC22773E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41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63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74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07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9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446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097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0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35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06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910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9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7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80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3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45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55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4DFD9-D4BB-4024-8DB6-250AC23879F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0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A9481-B67F-464A-9D98-C32EB1A5702A}" type="datetime1">
              <a:rPr lang="el-GR"/>
              <a:pPr/>
              <a:t>19/10/2018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7FD6C-CC44-48AB-8F92-E5A8EAA128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00A6A2-2D1C-4471-9325-D0E6A1FB4BFA}" type="datetime1">
              <a:rPr lang="el-GR"/>
              <a:pPr/>
              <a:t>19/10/2018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208C2-59E2-46C8-8B15-8EFB090EE0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F777A-AB8B-4136-9AEA-313DBA5A991E}" type="datetime1">
              <a:rPr lang="el-GR"/>
              <a:pPr/>
              <a:t>19/10/2018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036A5-8CBD-4D22-A32E-933F8B444A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F24940-DD96-4E6F-8235-741C1C27577D}" type="datetime1">
              <a:rPr lang="el-GR"/>
              <a:pPr/>
              <a:t>19/10/2018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E9DAA-274C-4CBF-9006-4699E96F4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ACD62E-7A29-4E38-AC96-915D5F0B0626}" type="datetime1">
              <a:rPr lang="el-GR"/>
              <a:pPr/>
              <a:t>19/10/2018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50A01-77D5-451D-8DFC-E24BC64A142C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6E7B07-A3CD-4B1D-806D-70CF5390B279}" type="datetime1">
              <a:rPr lang="el-GR"/>
              <a:pPr/>
              <a:t>19/10/2018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AEF87-91BA-490A-BF63-C652BEC836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2C812D-3991-4D4B-8F9B-BADCE57DC186}" type="datetime1">
              <a:rPr lang="el-GR"/>
              <a:pPr/>
              <a:t>19/10/2018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02912-5781-401D-ADBE-3EF0FD569B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0811A-19A0-40A6-AAAF-AFE90ADBB5F2}" type="datetime1">
              <a:rPr lang="el-GR"/>
              <a:pPr/>
              <a:t>19/10/2018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CC781-F339-4000-95AE-B9DCD0656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2A9915-B077-42C9-8461-B4B558B842F1}" type="datetime1">
              <a:rPr lang="el-GR"/>
              <a:pPr/>
              <a:t>19/10/2018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FD421-6D2A-4143-9221-254BF651E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4E5BB2-607D-4EBF-81EC-893297FABDEE}" type="datetime1">
              <a:rPr lang="el-GR"/>
              <a:pPr/>
              <a:t>19/10/2018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0D39B-87B8-410D-8316-D7B6EE6026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1592C8-D085-42BE-8A53-977043875F7E}" type="datetime1">
              <a:rPr lang="el-GR"/>
              <a:pPr/>
              <a:t>19/10/2018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3889C-42FD-4BBE-9A7A-E42E389213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F9316622-CFF5-4F9E-B19B-DF61DFF1D299}" type="datetime1">
              <a:rPr lang="el-GR"/>
              <a:pPr/>
              <a:t>19/10/2018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F01303D9-AAB4-423C-83C3-92F918DC76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2" r:id="rId2"/>
    <p:sldLayoutId id="2147483920" r:id="rId3"/>
    <p:sldLayoutId id="2147483913" r:id="rId4"/>
    <p:sldLayoutId id="2147483921" r:id="rId5"/>
    <p:sldLayoutId id="2147483914" r:id="rId6"/>
    <p:sldLayoutId id="2147483915" r:id="rId7"/>
    <p:sldLayoutId id="2147483922" r:id="rId8"/>
    <p:sldLayoutId id="2147483916" r:id="rId9"/>
    <p:sldLayoutId id="2147483917" r:id="rId10"/>
    <p:sldLayoutId id="214748391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8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9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0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2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3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5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6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7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8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9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20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2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22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23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24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25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26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27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27.jpe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2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3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4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5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6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7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logo_prorata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7483648" y="-214748364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629713" y="2597951"/>
            <a:ext cx="78845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l-GR" sz="5000" b="1" dirty="0">
                <a:solidFill>
                  <a:srgbClr val="AB0D89"/>
                </a:solidFill>
                <a:latin typeface="Century Gothic" panose="020B0502020202020204" pitchFamily="34" charset="0"/>
                <a:cs typeface="Arial" charset="0"/>
              </a:rPr>
              <a:t>Ερώτηση της Δευτέρας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2794674" y="4243164"/>
            <a:ext cx="355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Century Gothic" panose="020B0502020202020204" pitchFamily="34" charset="0"/>
              </a:rPr>
              <a:t>15 – </a:t>
            </a:r>
            <a:r>
              <a:rPr lang="en-US" b="1" dirty="0">
                <a:latin typeface="Century Gothic" panose="020B0502020202020204" pitchFamily="34" charset="0"/>
              </a:rPr>
              <a:t>1</a:t>
            </a:r>
            <a:r>
              <a:rPr lang="el-GR" b="1" dirty="0">
                <a:latin typeface="Century Gothic" panose="020B0502020202020204" pitchFamily="34" charset="0"/>
              </a:rPr>
              <a:t>7</a:t>
            </a:r>
            <a:r>
              <a:rPr lang="en-US" b="1" dirty="0">
                <a:latin typeface="Century Gothic" panose="020B0502020202020204" pitchFamily="34" charset="0"/>
              </a:rPr>
              <a:t> </a:t>
            </a:r>
            <a:r>
              <a:rPr lang="el-GR" b="1" dirty="0">
                <a:latin typeface="Century Gothic" panose="020B0502020202020204" pitchFamily="34" charset="0"/>
              </a:rPr>
              <a:t>Οκτωβρίου 2018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36" y="6134474"/>
            <a:ext cx="1351795" cy="287732"/>
          </a:xfrm>
          <a:prstGeom prst="rect">
            <a:avLst/>
          </a:prstGeom>
        </p:spPr>
      </p:pic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2794673" y="5737006"/>
            <a:ext cx="355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  <a:latin typeface="Century Gothic" panose="020B0502020202020204" pitchFamily="34" charset="0"/>
              </a:rPr>
              <a:t>σε συνεργασία με την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-445689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2009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Γράφημα 18"/>
          <p:cNvGraphicFramePr/>
          <p:nvPr>
            <p:extLst>
              <p:ext uri="{D42A27DB-BD31-4B8C-83A1-F6EECF244321}">
                <p14:modId xmlns:p14="http://schemas.microsoft.com/office/powerpoint/2010/main" val="434707939"/>
              </p:ext>
            </p:extLst>
          </p:nvPr>
        </p:nvGraphicFramePr>
        <p:xfrm>
          <a:off x="-1" y="1771922"/>
          <a:ext cx="9120978" cy="508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11" name="Ομάδα 12"/>
          <p:cNvGrpSpPr/>
          <p:nvPr/>
        </p:nvGrpSpPr>
        <p:grpSpPr>
          <a:xfrm>
            <a:off x="7748762" y="6417239"/>
            <a:ext cx="2607442" cy="354590"/>
            <a:chOff x="6357087" y="1265601"/>
            <a:chExt cx="2607442" cy="354590"/>
          </a:xfrm>
        </p:grpSpPr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49853" y="1343192"/>
              <a:ext cx="2514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ηλικίας</a:t>
              </a:r>
            </a:p>
          </p:txBody>
        </p:sp>
      </p:grpSp>
      <p:pic>
        <p:nvPicPr>
          <p:cNvPr id="17" name="Εικόνα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51" y="6209730"/>
            <a:ext cx="509419" cy="509405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20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Ανεξάρτητα από το αν θα οδηγήσει σε διαζύγιο, εσείς πιστεύετε ότι τα δύο κόμματα ΔΕΝ θα έπρεπε να βρίσκονται σε συμμαχία;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22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3386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8401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Γράφημα 18"/>
          <p:cNvGraphicFramePr/>
          <p:nvPr>
            <p:extLst>
              <p:ext uri="{D42A27DB-BD31-4B8C-83A1-F6EECF244321}">
                <p14:modId xmlns:p14="http://schemas.microsoft.com/office/powerpoint/2010/main" val="84230208"/>
              </p:ext>
            </p:extLst>
          </p:nvPr>
        </p:nvGraphicFramePr>
        <p:xfrm>
          <a:off x="-1" y="1771922"/>
          <a:ext cx="9120978" cy="508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17" name="Ομάδα 12"/>
          <p:cNvGrpSpPr/>
          <p:nvPr/>
        </p:nvGrpSpPr>
        <p:grpSpPr>
          <a:xfrm>
            <a:off x="7516746" y="6417239"/>
            <a:ext cx="2607442" cy="354590"/>
            <a:chOff x="6357087" y="1265601"/>
            <a:chExt cx="2607442" cy="354590"/>
          </a:xfrm>
        </p:grpSpPr>
        <p:pic>
          <p:nvPicPr>
            <p:cNvPr id="21" name="Εικόνα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449853" y="1343192"/>
              <a:ext cx="2514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εκπαίδευσης</a:t>
              </a:r>
            </a:p>
          </p:txBody>
        </p:sp>
      </p:grpSp>
      <p:pic>
        <p:nvPicPr>
          <p:cNvPr id="24" name="Εικόνα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51" y="6209730"/>
            <a:ext cx="509419" cy="509405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15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Ανεξάρτητα από το αν θα οδηγήσει σε διαζύγιο, εσείς πιστεύετε ότι τα δύο κόμματα ΔΕΝ θα έπρεπε να βρίσκονται σε συμμαχία;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8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3386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7873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Γράφημα 16"/>
          <p:cNvGraphicFramePr/>
          <p:nvPr>
            <p:extLst>
              <p:ext uri="{D42A27DB-BD31-4B8C-83A1-F6EECF244321}">
                <p14:modId xmlns:p14="http://schemas.microsoft.com/office/powerpoint/2010/main" val="2313148478"/>
              </p:ext>
            </p:extLst>
          </p:nvPr>
        </p:nvGraphicFramePr>
        <p:xfrm>
          <a:off x="-1" y="1799696"/>
          <a:ext cx="9120978" cy="505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28" name="Ομάδα 12"/>
          <p:cNvGrpSpPr/>
          <p:nvPr/>
        </p:nvGrpSpPr>
        <p:grpSpPr>
          <a:xfrm>
            <a:off x="6509535" y="6307902"/>
            <a:ext cx="2634465" cy="539256"/>
            <a:chOff x="6357087" y="1265601"/>
            <a:chExt cx="2634465" cy="539256"/>
          </a:xfrm>
        </p:grpSpPr>
        <p:pic>
          <p:nvPicPr>
            <p:cNvPr id="29" name="Εικόνα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449853" y="1343192"/>
              <a:ext cx="2541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του βαθμού συμπάθειας προς την κυβέρνηση</a:t>
              </a:r>
            </a:p>
          </p:txBody>
        </p:sp>
      </p:grpSp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93" y="6223378"/>
            <a:ext cx="509419" cy="50940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19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Ανεξάρτητα από το αν θα οδηγήσει σε διαζύγιο, εσείς πιστεύετε ότι τα δύο κόμματα ΔΕΝ θα έπρεπε να βρίσκονται σε συμμαχία;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20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3386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00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Γράφημα 16"/>
          <p:cNvGraphicFramePr/>
          <p:nvPr>
            <p:extLst>
              <p:ext uri="{D42A27DB-BD31-4B8C-83A1-F6EECF244321}">
                <p14:modId xmlns:p14="http://schemas.microsoft.com/office/powerpoint/2010/main" val="2420099049"/>
              </p:ext>
            </p:extLst>
          </p:nvPr>
        </p:nvGraphicFramePr>
        <p:xfrm>
          <a:off x="-1" y="1799696"/>
          <a:ext cx="9120978" cy="505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28" name="Ομάδα 12"/>
          <p:cNvGrpSpPr/>
          <p:nvPr/>
        </p:nvGrpSpPr>
        <p:grpSpPr>
          <a:xfrm>
            <a:off x="6482241" y="6307902"/>
            <a:ext cx="3295623" cy="539256"/>
            <a:chOff x="6357087" y="1265601"/>
            <a:chExt cx="3295623" cy="539256"/>
          </a:xfrm>
        </p:grpSpPr>
        <p:pic>
          <p:nvPicPr>
            <p:cNvPr id="29" name="Εικόνα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449853" y="1343192"/>
              <a:ext cx="3202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τοποθέτησης στον άξονα αριστερά - δεξιά</a:t>
              </a:r>
            </a:p>
          </p:txBody>
        </p:sp>
      </p:grpSp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93" y="6223378"/>
            <a:ext cx="509419" cy="50940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15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Ανεξάρτητα από το αν θα οδηγήσει σε διαζύγιο, εσείς πιστεύετε ότι τα δύο κόμματα ΔΕΝ θα έπρεπε να βρίσκονται σε συμμαχία;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9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3386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5222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3040264349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53" y="3622055"/>
            <a:ext cx="1657723" cy="14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64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Γράφημα 16"/>
          <p:cNvGraphicFramePr/>
          <p:nvPr>
            <p:extLst>
              <p:ext uri="{D42A27DB-BD31-4B8C-83A1-F6EECF244321}">
                <p14:modId xmlns:p14="http://schemas.microsoft.com/office/powerpoint/2010/main" val="4026972408"/>
              </p:ext>
            </p:extLst>
          </p:nvPr>
        </p:nvGraphicFramePr>
        <p:xfrm>
          <a:off x="-1" y="1799696"/>
          <a:ext cx="9120978" cy="505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28" name="Ομάδα 12"/>
          <p:cNvGrpSpPr/>
          <p:nvPr/>
        </p:nvGrpSpPr>
        <p:grpSpPr>
          <a:xfrm>
            <a:off x="6509535" y="6307902"/>
            <a:ext cx="2634465" cy="539256"/>
            <a:chOff x="6357087" y="1265601"/>
            <a:chExt cx="2634465" cy="539256"/>
          </a:xfrm>
        </p:grpSpPr>
        <p:pic>
          <p:nvPicPr>
            <p:cNvPr id="29" name="Εικόνα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449853" y="1343192"/>
              <a:ext cx="2541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του βαθμού συμπάθειας προς την κυβέρνηση</a:t>
              </a:r>
            </a:p>
          </p:txBody>
        </p:sp>
      </p:grpSp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93" y="6223378"/>
            <a:ext cx="509419" cy="50940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15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8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Εικόνα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824" y="1245792"/>
            <a:ext cx="1657723" cy="14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3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1221355198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35" y="3591076"/>
            <a:ext cx="1502036" cy="15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45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Γράφημα 16"/>
          <p:cNvGraphicFramePr/>
          <p:nvPr>
            <p:extLst>
              <p:ext uri="{D42A27DB-BD31-4B8C-83A1-F6EECF244321}">
                <p14:modId xmlns:p14="http://schemas.microsoft.com/office/powerpoint/2010/main" val="2393328718"/>
              </p:ext>
            </p:extLst>
          </p:nvPr>
        </p:nvGraphicFramePr>
        <p:xfrm>
          <a:off x="-1" y="1799696"/>
          <a:ext cx="9120978" cy="505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28" name="Ομάδα 12"/>
          <p:cNvGrpSpPr/>
          <p:nvPr/>
        </p:nvGrpSpPr>
        <p:grpSpPr>
          <a:xfrm>
            <a:off x="6509535" y="6307902"/>
            <a:ext cx="2634465" cy="539256"/>
            <a:chOff x="6357087" y="1265601"/>
            <a:chExt cx="2634465" cy="539256"/>
          </a:xfrm>
        </p:grpSpPr>
        <p:pic>
          <p:nvPicPr>
            <p:cNvPr id="29" name="Εικόνα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449853" y="1343192"/>
              <a:ext cx="2541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του βαθμού συμπάθειας προς την κυβέρνηση</a:t>
              </a:r>
            </a:p>
          </p:txBody>
        </p:sp>
      </p:grpSp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93" y="6223378"/>
            <a:ext cx="509419" cy="50940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15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8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23" y="1322295"/>
            <a:ext cx="1502036" cy="15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37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4026870150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83" y="3510571"/>
            <a:ext cx="1640969" cy="166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79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Γράφημα 16"/>
          <p:cNvGraphicFramePr/>
          <p:nvPr>
            <p:extLst>
              <p:ext uri="{D42A27DB-BD31-4B8C-83A1-F6EECF244321}">
                <p14:modId xmlns:p14="http://schemas.microsoft.com/office/powerpoint/2010/main" val="3710491520"/>
              </p:ext>
            </p:extLst>
          </p:nvPr>
        </p:nvGraphicFramePr>
        <p:xfrm>
          <a:off x="-1" y="1799696"/>
          <a:ext cx="9120978" cy="505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28" name="Ομάδα 12"/>
          <p:cNvGrpSpPr/>
          <p:nvPr/>
        </p:nvGrpSpPr>
        <p:grpSpPr>
          <a:xfrm>
            <a:off x="6509535" y="6307902"/>
            <a:ext cx="2634465" cy="539256"/>
            <a:chOff x="6357087" y="1265601"/>
            <a:chExt cx="2634465" cy="539256"/>
          </a:xfrm>
        </p:grpSpPr>
        <p:pic>
          <p:nvPicPr>
            <p:cNvPr id="29" name="Εικόνα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449853" y="1343192"/>
              <a:ext cx="2541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του βαθμού συμπάθειας προς την κυβέρνηση</a:t>
              </a:r>
            </a:p>
          </p:txBody>
        </p:sp>
      </p:grpSp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93" y="6223378"/>
            <a:ext cx="509419" cy="50940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15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8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7" y="1337496"/>
            <a:ext cx="1452098" cy="14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2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525" y="1014413"/>
            <a:ext cx="7169150" cy="9906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l-GR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 η ταυτότητα της έρευνας</a:t>
            </a:r>
            <a:endParaRPr lang="en-US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6" name="TextBox 18"/>
          <p:cNvSpPr txBox="1">
            <a:spLocks noChangeArrowheads="1"/>
          </p:cNvSpPr>
          <p:nvPr/>
        </p:nvSpPr>
        <p:spPr bwMode="auto">
          <a:xfrm>
            <a:off x="2444750" y="2408238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l-GR" sz="160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6388" name="TextBox 23"/>
          <p:cNvSpPr txBox="1">
            <a:spLocks noChangeArrowheads="1"/>
          </p:cNvSpPr>
          <p:nvPr/>
        </p:nvSpPr>
        <p:spPr bwMode="auto">
          <a:xfrm>
            <a:off x="1311276" y="3175630"/>
            <a:ext cx="4873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Ποσοτική Έρευνα με </a:t>
            </a:r>
            <a:r>
              <a:rPr lang="el-GR" sz="1200" b="1" dirty="0" err="1">
                <a:latin typeface="Century Gothic" panose="020B0502020202020204" pitchFamily="34" charset="0"/>
                <a:cs typeface="Arial" charset="0"/>
              </a:rPr>
              <a:t>online</a:t>
            </a:r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 συμπλήρωση δομημένου ερωτηματολογίου</a:t>
            </a:r>
          </a:p>
        </p:txBody>
      </p:sp>
      <p:pic>
        <p:nvPicPr>
          <p:cNvPr id="16389" name="Picture 24" descr="peop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846513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25"/>
          <p:cNvSpPr txBox="1">
            <a:spLocks noChangeArrowheads="1"/>
          </p:cNvSpPr>
          <p:nvPr/>
        </p:nvSpPr>
        <p:spPr bwMode="auto">
          <a:xfrm>
            <a:off x="1311276" y="2290764"/>
            <a:ext cx="47756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200" b="1" dirty="0" err="1">
                <a:latin typeface="Century Gothic" panose="020B0502020202020204" pitchFamily="34" charset="0"/>
                <a:cs typeface="Arial" charset="0"/>
              </a:rPr>
              <a:t>ProRata</a:t>
            </a:r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 A.E. Εταιρεία Ερευνών Κοινής Γνώμης και Εφαρμογών Επικοινωνίας</a:t>
            </a:r>
          </a:p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(Αριθμός Μητρώου ΕΣΡ: 56)</a:t>
            </a:r>
          </a:p>
        </p:txBody>
      </p:sp>
      <p:pic>
        <p:nvPicPr>
          <p:cNvPr id="16391" name="Picture 26" descr="let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290763"/>
            <a:ext cx="550862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27"/>
          <p:cNvSpPr>
            <a:spLocks noChangeArrowheads="1"/>
          </p:cNvSpPr>
          <p:nvPr/>
        </p:nvSpPr>
        <p:spPr bwMode="auto">
          <a:xfrm>
            <a:off x="1311276" y="3979237"/>
            <a:ext cx="33988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Γενικός πληθυσμός άνω των 1</a:t>
            </a:r>
            <a:r>
              <a:rPr lang="en-US" sz="1200" b="1" dirty="0">
                <a:latin typeface="Century Gothic" panose="020B0502020202020204" pitchFamily="34" charset="0"/>
                <a:cs typeface="Arial" charset="0"/>
              </a:rPr>
              <a:t>7</a:t>
            </a:r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 ετών</a:t>
            </a:r>
          </a:p>
        </p:txBody>
      </p:sp>
      <p:pic>
        <p:nvPicPr>
          <p:cNvPr id="16393" name="Picture 30" descr="loca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738474"/>
            <a:ext cx="552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32"/>
          <p:cNvSpPr txBox="1">
            <a:spLocks noChangeArrowheads="1"/>
          </p:cNvSpPr>
          <p:nvPr/>
        </p:nvSpPr>
        <p:spPr bwMode="auto">
          <a:xfrm>
            <a:off x="1120775" y="1509713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l-GR" sz="160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6395" name="TextBox 33"/>
          <p:cNvSpPr txBox="1">
            <a:spLocks noChangeArrowheads="1"/>
          </p:cNvSpPr>
          <p:nvPr/>
        </p:nvSpPr>
        <p:spPr bwMode="auto">
          <a:xfrm>
            <a:off x="1311276" y="4738474"/>
            <a:ext cx="4873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Γεωγραφική κάλυψη: Σύνολο επικράτειας</a:t>
            </a:r>
          </a:p>
        </p:txBody>
      </p:sp>
      <p:pic>
        <p:nvPicPr>
          <p:cNvPr id="16398" name="Picture 39" descr="calenda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10" y="3287713"/>
            <a:ext cx="5572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TextBox 40"/>
          <p:cNvSpPr txBox="1">
            <a:spLocks noChangeArrowheads="1"/>
          </p:cNvSpPr>
          <p:nvPr/>
        </p:nvSpPr>
        <p:spPr bwMode="auto">
          <a:xfrm>
            <a:off x="7080010" y="3406463"/>
            <a:ext cx="20639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15 – 17 Οκτωβρίου 2018</a:t>
            </a:r>
          </a:p>
        </p:txBody>
      </p:sp>
      <p:pic>
        <p:nvPicPr>
          <p:cNvPr id="16400" name="Picture 44" descr="commerc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10" y="2153902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45" descr="pain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638448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2" name="TextBox 46"/>
          <p:cNvSpPr txBox="1">
            <a:spLocks noChangeArrowheads="1"/>
          </p:cNvSpPr>
          <p:nvPr/>
        </p:nvSpPr>
        <p:spPr bwMode="auto">
          <a:xfrm>
            <a:off x="1303918" y="5638448"/>
            <a:ext cx="340619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Μέγεθος δείγματος: 3875 ερωτηματολόγια</a:t>
            </a:r>
          </a:p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Στάθμιση με την από κοινού κατανομή φύλου κα ηλικίας.</a:t>
            </a:r>
            <a:endParaRPr lang="en-US" sz="1200" b="1" dirty="0"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16403" name="TextBox 47"/>
          <p:cNvSpPr txBox="1">
            <a:spLocks noChangeArrowheads="1"/>
          </p:cNvSpPr>
          <p:nvPr/>
        </p:nvSpPr>
        <p:spPr bwMode="auto">
          <a:xfrm>
            <a:off x="7080010" y="2285127"/>
            <a:ext cx="2063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l-GR" sz="1200" b="1" dirty="0">
                <a:latin typeface="Century Gothic" panose="020B0502020202020204" pitchFamily="34" charset="0"/>
                <a:cs typeface="Arial" charset="0"/>
              </a:rPr>
              <a:t>Δειγματοληψία χωρίς πιθανότητα</a:t>
            </a:r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6086914" y="1886098"/>
            <a:ext cx="15875" cy="4740275"/>
          </a:xfrm>
          <a:prstGeom prst="line">
            <a:avLst/>
          </a:prstGeom>
          <a:ln w="1016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408" name="Picture 29" descr="typography-2 αντίγραφο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95027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icon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6461" y="935891"/>
            <a:ext cx="1151897" cy="1151897"/>
          </a:xfrm>
          <a:prstGeom prst="rect">
            <a:avLst/>
          </a:prstGeom>
        </p:spPr>
      </p:pic>
      <p:pic>
        <p:nvPicPr>
          <p:cNvPr id="25" name="Picture 50" descr="telephone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2093" y="3108815"/>
            <a:ext cx="547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Εικόνα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54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356042966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27" y="3510571"/>
            <a:ext cx="1309679" cy="14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90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Γράφημα 16"/>
          <p:cNvGraphicFramePr/>
          <p:nvPr>
            <p:extLst>
              <p:ext uri="{D42A27DB-BD31-4B8C-83A1-F6EECF244321}">
                <p14:modId xmlns:p14="http://schemas.microsoft.com/office/powerpoint/2010/main" val="1993803629"/>
              </p:ext>
            </p:extLst>
          </p:nvPr>
        </p:nvGraphicFramePr>
        <p:xfrm>
          <a:off x="-1" y="1799696"/>
          <a:ext cx="9120978" cy="505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28" name="Ομάδα 12"/>
          <p:cNvGrpSpPr/>
          <p:nvPr/>
        </p:nvGrpSpPr>
        <p:grpSpPr>
          <a:xfrm>
            <a:off x="6509535" y="6307902"/>
            <a:ext cx="2634465" cy="539256"/>
            <a:chOff x="6357087" y="1265601"/>
            <a:chExt cx="2634465" cy="539256"/>
          </a:xfrm>
        </p:grpSpPr>
        <p:pic>
          <p:nvPicPr>
            <p:cNvPr id="29" name="Εικόνα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449853" y="1343192"/>
              <a:ext cx="2541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του βαθμού συμπάθειας προς την κυβέρνηση</a:t>
              </a:r>
            </a:p>
          </p:txBody>
        </p:sp>
      </p:grpSp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93" y="6223378"/>
            <a:ext cx="509419" cy="50940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15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8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17" y="1286139"/>
            <a:ext cx="1309679" cy="14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08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3374652010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45" y="3510571"/>
            <a:ext cx="1533977" cy="11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69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Γράφημα 16"/>
          <p:cNvGraphicFramePr/>
          <p:nvPr>
            <p:extLst>
              <p:ext uri="{D42A27DB-BD31-4B8C-83A1-F6EECF244321}">
                <p14:modId xmlns:p14="http://schemas.microsoft.com/office/powerpoint/2010/main" val="684407034"/>
              </p:ext>
            </p:extLst>
          </p:nvPr>
        </p:nvGraphicFramePr>
        <p:xfrm>
          <a:off x="-1" y="1799696"/>
          <a:ext cx="9120978" cy="505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28" name="Ομάδα 12"/>
          <p:cNvGrpSpPr/>
          <p:nvPr/>
        </p:nvGrpSpPr>
        <p:grpSpPr>
          <a:xfrm>
            <a:off x="6509535" y="6307902"/>
            <a:ext cx="2634465" cy="539256"/>
            <a:chOff x="6357087" y="1265601"/>
            <a:chExt cx="2634465" cy="539256"/>
          </a:xfrm>
        </p:grpSpPr>
        <p:pic>
          <p:nvPicPr>
            <p:cNvPr id="29" name="Εικόνα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449853" y="1343192"/>
              <a:ext cx="2541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του βαθμού συμπάθειας προς την κυβέρνηση</a:t>
              </a:r>
            </a:p>
          </p:txBody>
        </p:sp>
      </p:grpSp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93" y="6223378"/>
            <a:ext cx="509419" cy="50940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15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8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61" y="1416957"/>
            <a:ext cx="1533977" cy="119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14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376929314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43" y="3510571"/>
            <a:ext cx="1533924" cy="15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21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Γράφημα 16"/>
          <p:cNvGraphicFramePr/>
          <p:nvPr>
            <p:extLst>
              <p:ext uri="{D42A27DB-BD31-4B8C-83A1-F6EECF244321}">
                <p14:modId xmlns:p14="http://schemas.microsoft.com/office/powerpoint/2010/main" val="2555354072"/>
              </p:ext>
            </p:extLst>
          </p:nvPr>
        </p:nvGraphicFramePr>
        <p:xfrm>
          <a:off x="-1" y="1799696"/>
          <a:ext cx="9120978" cy="505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28" name="Ομάδα 12"/>
          <p:cNvGrpSpPr/>
          <p:nvPr/>
        </p:nvGrpSpPr>
        <p:grpSpPr>
          <a:xfrm>
            <a:off x="6509535" y="6307902"/>
            <a:ext cx="2634465" cy="539256"/>
            <a:chOff x="6357087" y="1265601"/>
            <a:chExt cx="2634465" cy="539256"/>
          </a:xfrm>
        </p:grpSpPr>
        <p:pic>
          <p:nvPicPr>
            <p:cNvPr id="29" name="Εικόνα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449853" y="1343192"/>
              <a:ext cx="2541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του βαθμού συμπάθειας προς την κυβέρνηση</a:t>
              </a:r>
            </a:p>
          </p:txBody>
        </p:sp>
      </p:grpSp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93" y="6223378"/>
            <a:ext cx="509419" cy="50940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15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8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85" y="1416957"/>
            <a:ext cx="1533924" cy="15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94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1004243198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94" y="3748284"/>
            <a:ext cx="2205205" cy="10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51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Γράφημα 16"/>
          <p:cNvGraphicFramePr/>
          <p:nvPr>
            <p:extLst>
              <p:ext uri="{D42A27DB-BD31-4B8C-83A1-F6EECF244321}">
                <p14:modId xmlns:p14="http://schemas.microsoft.com/office/powerpoint/2010/main" val="3440256063"/>
              </p:ext>
            </p:extLst>
          </p:nvPr>
        </p:nvGraphicFramePr>
        <p:xfrm>
          <a:off x="-1" y="1799696"/>
          <a:ext cx="9120978" cy="505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28" name="Ομάδα 12"/>
          <p:cNvGrpSpPr/>
          <p:nvPr/>
        </p:nvGrpSpPr>
        <p:grpSpPr>
          <a:xfrm>
            <a:off x="6509535" y="6307902"/>
            <a:ext cx="2634465" cy="539256"/>
            <a:chOff x="6357087" y="1265601"/>
            <a:chExt cx="2634465" cy="539256"/>
          </a:xfrm>
        </p:grpSpPr>
        <p:pic>
          <p:nvPicPr>
            <p:cNvPr id="29" name="Εικόνα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449853" y="1343192"/>
              <a:ext cx="2541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του βαθμού συμπάθειας προς την κυβέρνηση</a:t>
              </a:r>
            </a:p>
          </p:txBody>
        </p:sp>
      </p:grpSp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93" y="6223378"/>
            <a:ext cx="509419" cy="50940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15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8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Εικόνα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78" y="1623264"/>
            <a:ext cx="2205205" cy="105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07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3327450957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02" y="3733262"/>
            <a:ext cx="2029439" cy="12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46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Γράφημα 16"/>
          <p:cNvGraphicFramePr/>
          <p:nvPr>
            <p:extLst>
              <p:ext uri="{D42A27DB-BD31-4B8C-83A1-F6EECF244321}">
                <p14:modId xmlns:p14="http://schemas.microsoft.com/office/powerpoint/2010/main" val="129667754"/>
              </p:ext>
            </p:extLst>
          </p:nvPr>
        </p:nvGraphicFramePr>
        <p:xfrm>
          <a:off x="-1" y="1799696"/>
          <a:ext cx="9120978" cy="505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28" name="Ομάδα 12"/>
          <p:cNvGrpSpPr/>
          <p:nvPr/>
        </p:nvGrpSpPr>
        <p:grpSpPr>
          <a:xfrm>
            <a:off x="6509535" y="6307902"/>
            <a:ext cx="2634465" cy="539256"/>
            <a:chOff x="6357087" y="1265601"/>
            <a:chExt cx="2634465" cy="539256"/>
          </a:xfrm>
        </p:grpSpPr>
        <p:pic>
          <p:nvPicPr>
            <p:cNvPr id="29" name="Εικόνα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449853" y="1343192"/>
              <a:ext cx="2541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του βαθμού συμπάθειας προς την κυβέρνηση</a:t>
              </a:r>
            </a:p>
          </p:txBody>
        </p:sp>
      </p:grpSp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93" y="6223378"/>
            <a:ext cx="509419" cy="50940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15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Κατά τη γνώμη σας, ποιο από τα παρακάτω κόμματα ωφελείται και ποιο βλάπτεται από την ένταση στις σχέσεις ΣΥΡΙΖΑ-ΑΝΕΛ;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8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0682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47" y="1604409"/>
            <a:ext cx="2029439" cy="121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0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2849764157"/>
              </p:ext>
            </p:extLst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Τις τελευταίες ημέρες, παρατηρείται μια ένταση στις σχέσεις των δύο κομμάτων της κυβερνητικής συμμαχίας. Εσείς πιστεύετε ότι η ένταση αυτή θα οδηγήσει σε διαζύγιο ΣΥΡΙΖΑ και 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6686" y="109080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32" y="3544766"/>
            <a:ext cx="2657760" cy="15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79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logo_prorata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7483648" y="-2147483648"/>
            <a:ext cx="0" cy="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2794674" y="4243164"/>
            <a:ext cx="355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Century Gothic" panose="020B0502020202020204" pitchFamily="34" charset="0"/>
              </a:rPr>
              <a:t>15 – 17 Οκτωβρίου 2018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36" y="2927038"/>
            <a:ext cx="1351795" cy="287732"/>
          </a:xfrm>
          <a:prstGeom prst="rect">
            <a:avLst/>
          </a:prstGeom>
        </p:spPr>
      </p:pic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2794673" y="2529570"/>
            <a:ext cx="3554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C00000"/>
                </a:solidFill>
                <a:latin typeface="Century Gothic" panose="020B0502020202020204" pitchFamily="34" charset="0"/>
              </a:rPr>
              <a:t>σε συνεργασία με την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9" y="-445689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4881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Γράφημα 18"/>
          <p:cNvGraphicFramePr/>
          <p:nvPr>
            <p:extLst>
              <p:ext uri="{D42A27DB-BD31-4B8C-83A1-F6EECF244321}">
                <p14:modId xmlns:p14="http://schemas.microsoft.com/office/powerpoint/2010/main" val="1238175573"/>
              </p:ext>
            </p:extLst>
          </p:nvPr>
        </p:nvGraphicFramePr>
        <p:xfrm>
          <a:off x="-1" y="1771922"/>
          <a:ext cx="9120978" cy="508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11" name="Ομάδα 12"/>
          <p:cNvGrpSpPr/>
          <p:nvPr/>
        </p:nvGrpSpPr>
        <p:grpSpPr>
          <a:xfrm>
            <a:off x="6106311" y="6102471"/>
            <a:ext cx="3051733" cy="723922"/>
            <a:chOff x="6357087" y="1265601"/>
            <a:chExt cx="3051733" cy="723922"/>
          </a:xfrm>
        </p:grpSpPr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49852" y="1343192"/>
              <a:ext cx="2958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του αν πιστεύουν ότι πιστεύουν ότι τα δύο κόμματα ΔΕΝ θα έπρεπε να βρίσκονται σε συμμαχία</a:t>
              </a:r>
            </a:p>
          </p:txBody>
        </p:sp>
      </p:grpSp>
      <p:pic>
        <p:nvPicPr>
          <p:cNvPr id="17" name="Εικόνα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825" y="6209730"/>
            <a:ext cx="509419" cy="509405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20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Τις τελευταίες ημέρες, παρατηρείται μια ένταση στις σχέσεις των δύο κομμάτων της κυβερνητικής συμμαχίας. Εσείς πιστεύετε ότι η ένταση αυτή θα οδηγήσει σε διαζύγιο ΣΥΡΙΖΑ και 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22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6686" y="109080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3460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Γράφημα 18"/>
          <p:cNvGraphicFramePr/>
          <p:nvPr>
            <p:extLst>
              <p:ext uri="{D42A27DB-BD31-4B8C-83A1-F6EECF244321}">
                <p14:modId xmlns:p14="http://schemas.microsoft.com/office/powerpoint/2010/main" val="2085591296"/>
              </p:ext>
            </p:extLst>
          </p:nvPr>
        </p:nvGraphicFramePr>
        <p:xfrm>
          <a:off x="-1" y="1771922"/>
          <a:ext cx="9120978" cy="508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11" name="Ομάδα 12"/>
          <p:cNvGrpSpPr/>
          <p:nvPr/>
        </p:nvGrpSpPr>
        <p:grpSpPr>
          <a:xfrm>
            <a:off x="7748762" y="6417239"/>
            <a:ext cx="2607442" cy="354590"/>
            <a:chOff x="6357087" y="1265601"/>
            <a:chExt cx="2607442" cy="354590"/>
          </a:xfrm>
        </p:grpSpPr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449853" y="1343192"/>
              <a:ext cx="2514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ηλικίας</a:t>
              </a:r>
            </a:p>
          </p:txBody>
        </p:sp>
      </p:grpSp>
      <p:pic>
        <p:nvPicPr>
          <p:cNvPr id="17" name="Εικόνα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51" y="6209730"/>
            <a:ext cx="509419" cy="509405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20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Τις τελευταίες ημέρες, παρατηρείται μια ένταση στις σχέσεις των δύο κομμάτων της κυβερνητικής συμμαχίας. Εσείς πιστεύετε ότι η ένταση αυτή θα οδηγήσει σε διαζύγιο ΣΥΡΙΖΑ και 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22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6686" y="109080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680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Γράφημα 18"/>
          <p:cNvGraphicFramePr/>
          <p:nvPr>
            <p:extLst>
              <p:ext uri="{D42A27DB-BD31-4B8C-83A1-F6EECF244321}">
                <p14:modId xmlns:p14="http://schemas.microsoft.com/office/powerpoint/2010/main" val="3726765069"/>
              </p:ext>
            </p:extLst>
          </p:nvPr>
        </p:nvGraphicFramePr>
        <p:xfrm>
          <a:off x="-1" y="1771922"/>
          <a:ext cx="9120978" cy="508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17" name="Ομάδα 12"/>
          <p:cNvGrpSpPr/>
          <p:nvPr/>
        </p:nvGrpSpPr>
        <p:grpSpPr>
          <a:xfrm>
            <a:off x="7516746" y="6417239"/>
            <a:ext cx="2607442" cy="354590"/>
            <a:chOff x="6357087" y="1265601"/>
            <a:chExt cx="2607442" cy="354590"/>
          </a:xfrm>
        </p:grpSpPr>
        <p:pic>
          <p:nvPicPr>
            <p:cNvPr id="21" name="Εικόνα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449853" y="1343192"/>
              <a:ext cx="25146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εκπαίδευσης</a:t>
              </a:r>
            </a:p>
          </p:txBody>
        </p:sp>
      </p:grpSp>
      <p:pic>
        <p:nvPicPr>
          <p:cNvPr id="24" name="Εικόνα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51" y="6209730"/>
            <a:ext cx="509419" cy="509405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15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Τις τελευταίες ημέρες, παρατηρείται μια ένταση στις σχέσεις των δύο κομμάτων της κυβερνητικής συμμαχίας. Εσείς πιστεύετε ότι η ένταση αυτή θα οδηγήσει σε διαζύγιο ΣΥΡΙΖΑ και 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8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6686" y="109080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752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Γράφημα 16"/>
          <p:cNvGraphicFramePr/>
          <p:nvPr>
            <p:extLst>
              <p:ext uri="{D42A27DB-BD31-4B8C-83A1-F6EECF244321}">
                <p14:modId xmlns:p14="http://schemas.microsoft.com/office/powerpoint/2010/main" val="1010789462"/>
              </p:ext>
            </p:extLst>
          </p:nvPr>
        </p:nvGraphicFramePr>
        <p:xfrm>
          <a:off x="-1" y="1799696"/>
          <a:ext cx="9120978" cy="505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28" name="Ομάδα 12"/>
          <p:cNvGrpSpPr/>
          <p:nvPr/>
        </p:nvGrpSpPr>
        <p:grpSpPr>
          <a:xfrm>
            <a:off x="6509535" y="6307902"/>
            <a:ext cx="2634465" cy="539256"/>
            <a:chOff x="6357087" y="1265601"/>
            <a:chExt cx="2634465" cy="539256"/>
          </a:xfrm>
        </p:grpSpPr>
        <p:pic>
          <p:nvPicPr>
            <p:cNvPr id="29" name="Εικόνα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449853" y="1343192"/>
              <a:ext cx="2541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του βαθμού συμπάθειας προς την κυβέρνηση</a:t>
              </a:r>
            </a:p>
          </p:txBody>
        </p:sp>
      </p:grpSp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93" y="6223378"/>
            <a:ext cx="509419" cy="50940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19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Τις τελευταίες ημέρες, παρατηρείται μια ένταση στις σχέσεις των δύο κομμάτων της κυβερνητικής συμμαχίας. Εσείς πιστεύετε ότι η ένταση αυτή θα οδηγήσει σε διαζύγιο ΣΥΡΙΖΑ και 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20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6686" y="109080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7928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Γράφημα 16"/>
          <p:cNvGraphicFramePr/>
          <p:nvPr>
            <p:extLst>
              <p:ext uri="{D42A27DB-BD31-4B8C-83A1-F6EECF244321}">
                <p14:modId xmlns:p14="http://schemas.microsoft.com/office/powerpoint/2010/main" val="3466730790"/>
              </p:ext>
            </p:extLst>
          </p:nvPr>
        </p:nvGraphicFramePr>
        <p:xfrm>
          <a:off x="-1" y="1799696"/>
          <a:ext cx="9120978" cy="505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grpSp>
        <p:nvGrpSpPr>
          <p:cNvPr id="28" name="Ομάδα 12"/>
          <p:cNvGrpSpPr/>
          <p:nvPr/>
        </p:nvGrpSpPr>
        <p:grpSpPr>
          <a:xfrm>
            <a:off x="6482241" y="6307902"/>
            <a:ext cx="3295623" cy="539256"/>
            <a:chOff x="6357087" y="1265601"/>
            <a:chExt cx="3295623" cy="539256"/>
          </a:xfrm>
        </p:grpSpPr>
        <p:pic>
          <p:nvPicPr>
            <p:cNvPr id="29" name="Εικόνα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087" y="1265601"/>
              <a:ext cx="185531" cy="18553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6449853" y="1343192"/>
              <a:ext cx="32028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dirty="0">
                  <a:latin typeface="Century Gothic" panose="020B0502020202020204" pitchFamily="34" charset="0"/>
                </a:rPr>
                <a:t>Βάσει τοποθέτησης στον άξονα αριστερά - δεξιά</a:t>
              </a:r>
            </a:p>
          </p:txBody>
        </p:sp>
      </p:grpSp>
      <p:pic>
        <p:nvPicPr>
          <p:cNvPr id="13" name="Εικόνα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893" y="6223378"/>
            <a:ext cx="509419" cy="509405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sp>
        <p:nvSpPr>
          <p:cNvPr id="15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Τις τελευταίες ημέρες, παρατηρείται μια ένταση στις σχέσεις των δύο κομμάτων της κυβερνητικής συμμαχίας. Εσείς πιστεύετε ότι η ένταση αυτή θα οδηγήσει σε διαζύγιο ΣΥΡΙΖΑ και ΑΝΕΛ;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9" name="Picture 11" descr="signs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86686" y="109080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411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Γράφημα 6"/>
          <p:cNvGraphicFramePr/>
          <p:nvPr>
            <p:extLst/>
          </p:nvPr>
        </p:nvGraphicFramePr>
        <p:xfrm>
          <a:off x="0" y="1826190"/>
          <a:ext cx="9120977" cy="5031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Τίτλος 7"/>
          <p:cNvSpPr>
            <a:spLocks noGrp="1"/>
          </p:cNvSpPr>
          <p:nvPr>
            <p:ph type="title"/>
          </p:nvPr>
        </p:nvSpPr>
        <p:spPr>
          <a:xfrm>
            <a:off x="351257" y="500746"/>
            <a:ext cx="7919285" cy="714812"/>
          </a:xfrm>
        </p:spPr>
        <p:txBody>
          <a:bodyPr>
            <a:noAutofit/>
          </a:bodyPr>
          <a:lstStyle/>
          <a:p>
            <a:pPr algn="just"/>
            <a:r>
              <a:rPr lang="el-GR" sz="1600" dirty="0">
                <a:latin typeface="Century Gothic" pitchFamily="34" charset="0"/>
              </a:rPr>
              <a:t>Ανεξάρτητα από το αν θα οδηγήσει σε διαζύγιο, εσείς πιστεύετε ότι τα δύο κόμματα ΔΕΝ θα έπρεπε να βρίσκονται σε συμμαχία;</a:t>
            </a:r>
            <a:endParaRPr lang="en-GB" sz="1600" dirty="0">
              <a:latin typeface="Century Gothic" pitchFamily="34" charset="0"/>
            </a:endParaRPr>
          </a:p>
        </p:txBody>
      </p:sp>
      <p:pic>
        <p:nvPicPr>
          <p:cNvPr id="16" name="Picture 10" descr="typography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1" y="470512"/>
            <a:ext cx="2809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signs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33867" y="1019439"/>
            <a:ext cx="26511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Εικόνα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305" y="6209730"/>
            <a:ext cx="509419" cy="509405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782" y="537594"/>
            <a:ext cx="713701" cy="713701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86" y="-640293"/>
            <a:ext cx="2407123" cy="1604749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32" y="3544766"/>
            <a:ext cx="2657760" cy="159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56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32">
      <a:dk1>
        <a:sysClr val="windowText" lastClr="000000"/>
      </a:dk1>
      <a:lt1>
        <a:srgbClr val="FFFFFF"/>
      </a:lt1>
      <a:dk2>
        <a:srgbClr val="252731"/>
      </a:dk2>
      <a:lt2>
        <a:srgbClr val="343332"/>
      </a:lt2>
      <a:accent1>
        <a:srgbClr val="AB9AA7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32">
    <a:dk1>
      <a:sysClr val="windowText" lastClr="000000"/>
    </a:dk1>
    <a:lt1>
      <a:srgbClr val="FFFFFF"/>
    </a:lt1>
    <a:dk2>
      <a:srgbClr val="252731"/>
    </a:dk2>
    <a:lt2>
      <a:srgbClr val="343332"/>
    </a:lt2>
    <a:accent1>
      <a:srgbClr val="AB9AA7"/>
    </a:accent1>
    <a:accent2>
      <a:srgbClr val="FF6600"/>
    </a:accent2>
    <a:accent3>
      <a:srgbClr val="FFBA00"/>
    </a:accent3>
    <a:accent4>
      <a:srgbClr val="99CC00"/>
    </a:accent4>
    <a:accent5>
      <a:srgbClr val="528A02"/>
    </a:accent5>
    <a:accent6>
      <a:srgbClr val="333333"/>
    </a:accent6>
    <a:hlink>
      <a:srgbClr val="660000"/>
    </a:hlink>
    <a:folHlink>
      <a:srgbClr val="CC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9944</TotalTime>
  <Words>858</Words>
  <Application>Microsoft Office PowerPoint</Application>
  <PresentationFormat>On-screen Show (4:3)</PresentationFormat>
  <Paragraphs>89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Calibri</vt:lpstr>
      <vt:lpstr>Century Gothic</vt:lpstr>
      <vt:lpstr>Clarity</vt:lpstr>
      <vt:lpstr>PowerPoint Presentation</vt:lpstr>
      <vt:lpstr> η ταυτότητα της έρευνας</vt:lpstr>
      <vt:lpstr>Τις τελευταίες ημέρες, παρατηρείται μια ένταση στις σχέσεις των δύο κομμάτων της κυβερνητικής συμμαχίας. Εσείς πιστεύετε ότι η ένταση αυτή θα οδηγήσει σε διαζύγιο ΣΥΡΙΖΑ και ΑΝΕΛ;</vt:lpstr>
      <vt:lpstr>Τις τελευταίες ημέρες, παρατηρείται μια ένταση στις σχέσεις των δύο κομμάτων της κυβερνητικής συμμαχίας. Εσείς πιστεύετε ότι η ένταση αυτή θα οδηγήσει σε διαζύγιο ΣΥΡΙΖΑ και ΑΝΕΛ;</vt:lpstr>
      <vt:lpstr>Τις τελευταίες ημέρες, παρατηρείται μια ένταση στις σχέσεις των δύο κομμάτων της κυβερνητικής συμμαχίας. Εσείς πιστεύετε ότι η ένταση αυτή θα οδηγήσει σε διαζύγιο ΣΥΡΙΖΑ και ΑΝΕΛ;</vt:lpstr>
      <vt:lpstr>Τις τελευταίες ημέρες, παρατηρείται μια ένταση στις σχέσεις των δύο κομμάτων της κυβερνητικής συμμαχίας. Εσείς πιστεύετε ότι η ένταση αυτή θα οδηγήσει σε διαζύγιο ΣΥΡΙΖΑ και ΑΝΕΛ;</vt:lpstr>
      <vt:lpstr>Τις τελευταίες ημέρες, παρατηρείται μια ένταση στις σχέσεις των δύο κομμάτων της κυβερνητικής συμμαχίας. Εσείς πιστεύετε ότι η ένταση αυτή θα οδηγήσει σε διαζύγιο ΣΥΡΙΖΑ και ΑΝΕΛ;</vt:lpstr>
      <vt:lpstr>Τις τελευταίες ημέρες, παρατηρείται μια ένταση στις σχέσεις των δύο κομμάτων της κυβερνητικής συμμαχίας. Εσείς πιστεύετε ότι η ένταση αυτή θα οδηγήσει σε διαζύγιο ΣΥΡΙΖΑ και ΑΝΕΛ;</vt:lpstr>
      <vt:lpstr>Ανεξάρτητα από το αν θα οδηγήσει σε διαζύγιο, εσείς πιστεύετε ότι τα δύο κόμματα ΔΕΝ θα έπρεπε να βρίσκονται σε συμμαχία;</vt:lpstr>
      <vt:lpstr>Ανεξάρτητα από το αν θα οδηγήσει σε διαζύγιο, εσείς πιστεύετε ότι τα δύο κόμματα ΔΕΝ θα έπρεπε να βρίσκονται σε συμμαχία;</vt:lpstr>
      <vt:lpstr>Ανεξάρτητα από το αν θα οδηγήσει σε διαζύγιο, εσείς πιστεύετε ότι τα δύο κόμματα ΔΕΝ θα έπρεπε να βρίσκονται σε συμμαχία;</vt:lpstr>
      <vt:lpstr>Ανεξάρτητα από το αν θα οδηγήσει σε διαζύγιο, εσείς πιστεύετε ότι τα δύο κόμματα ΔΕΝ θα έπρεπε να βρίσκονται σε συμμαχία;</vt:lpstr>
      <vt:lpstr>Ανεξάρτητα από το αν θα οδηγήσει σε διαζύγιο, εσείς πιστεύετε ότι τα δύο κόμματα ΔΕΝ θα έπρεπε να βρίσκονται σε συμμαχία;</vt:lpstr>
      <vt:lpstr>Κατά τη γνώμη σας, ποιο από τα παρακάτω κόμματα ωφελείται και ποιο βλάπτεται από την ένταση στις σχέσεις ΣΥΡΙΖΑ-ΑΝΕΛ;</vt:lpstr>
      <vt:lpstr>Κατά τη γνώμη σας, ποιο από τα παρακάτω κόμματα ωφελείται και ποιο βλάπτεται από την ένταση στις σχέσεις ΣΥΡΙΖΑ-ΑΝΕΛ;</vt:lpstr>
      <vt:lpstr>Κατά τη γνώμη σας, ποιο από τα παρακάτω κόμματα ωφελείται και ποιο βλάπτεται από την ένταση στις σχέσεις ΣΥΡΙΖΑ-ΑΝΕΛ;</vt:lpstr>
      <vt:lpstr>Κατά τη γνώμη σας, ποιο από τα παρακάτω κόμματα ωφελείται και ποιο βλάπτεται από την ένταση στις σχέσεις ΣΥΡΙΖΑ-ΑΝΕΛ;</vt:lpstr>
      <vt:lpstr>Κατά τη γνώμη σας, ποιο από τα παρακάτω κόμματα ωφελείται και ποιο βλάπτεται από την ένταση στις σχέσεις ΣΥΡΙΖΑ-ΑΝΕΛ;</vt:lpstr>
      <vt:lpstr>Κατά τη γνώμη σας, ποιο από τα παρακάτω κόμματα ωφελείται και ποιο βλάπτεται από την ένταση στις σχέσεις ΣΥΡΙΖΑ-ΑΝΕΛ;</vt:lpstr>
      <vt:lpstr>Κατά τη γνώμη σας, ποιο από τα παρακάτω κόμματα ωφελείται και ποιο βλάπτεται από την ένταση στις σχέσεις ΣΥΡΙΖΑ-ΑΝΕΛ;</vt:lpstr>
      <vt:lpstr>Κατά τη γνώμη σας, ποιο από τα παρακάτω κόμματα ωφελείται και ποιο βλάπτεται από την ένταση στις σχέσεις ΣΥΡΙΖΑ-ΑΝΕΛ;</vt:lpstr>
      <vt:lpstr>Κατά τη γνώμη σας, ποιο από τα παρακάτω κόμματα ωφελείται και ποιο βλάπτεται από την ένταση στις σχέσεις ΣΥΡΙΖΑ-ΑΝΕΛ;</vt:lpstr>
      <vt:lpstr>Κατά τη γνώμη σας, ποιο από τα παρακάτω κόμματα ωφελείται και ποιο βλάπτεται από την ένταση στις σχέσεις ΣΥΡΙΖΑ-ΑΝΕΛ;</vt:lpstr>
      <vt:lpstr>Κατά τη γνώμη σας, ποιο από τα παρακάτω κόμματα ωφελείται και ποιο βλάπτεται από την ένταση στις σχέσεις ΣΥΡΙΖΑ-ΑΝΕΛ;</vt:lpstr>
      <vt:lpstr>Κατά τη γνώμη σας, ποιο από τα παρακάτω κόμματα ωφελείται και ποιο βλάπτεται από την ένταση στις σχέσεις ΣΥΡΙΖΑ-ΑΝΕΛ;</vt:lpstr>
      <vt:lpstr>Κατά τη γνώμη σας, ποιο από τα παρακάτω κόμματα ωφελείται και ποιο βλάπτεται από την ένταση στις σχέσεις ΣΥΡΙΖΑ-ΑΝΕΛ;</vt:lpstr>
      <vt:lpstr>Κατά τη γνώμη σας, ποιο από τα παρακάτω κόμματα ωφελείται και ποιο βλάπτεται από την ένταση στις σχέσεις ΣΥΡΙΖΑ-ΑΝΕΛ;</vt:lpstr>
      <vt:lpstr>Κατά τη γνώμη σας, ποιο από τα παρακάτω κόμματα ωφελείται και ποιο βλάπτεται από την ένταση στις σχέσεις ΣΥΡΙΖΑ-ΑΝΕΛ;</vt:lpstr>
      <vt:lpstr>Κατά τη γνώμη σας, ποιο από τα παρακάτω κόμματα ωφελείται και ποιο βλάπτεται από την ένταση στις σχέσεις ΣΥΡΙΖΑ-ΑΝΕΛ;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Milena P</dc:creator>
  <cp:lastModifiedBy>Kostas Tsitounas</cp:lastModifiedBy>
  <cp:revision>1144</cp:revision>
  <dcterms:created xsi:type="dcterms:W3CDTF">2016-04-12T10:11:03Z</dcterms:created>
  <dcterms:modified xsi:type="dcterms:W3CDTF">2018-10-19T05:52:34Z</dcterms:modified>
</cp:coreProperties>
</file>