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notesMasterIdLst>
    <p:notesMasterId r:id="rId19"/>
  </p:notesMasterIdLst>
  <p:handoutMasterIdLst>
    <p:handoutMasterId r:id="rId20"/>
  </p:handoutMasterIdLst>
  <p:sldIdLst>
    <p:sldId id="590" r:id="rId2"/>
    <p:sldId id="474" r:id="rId3"/>
    <p:sldId id="795" r:id="rId4"/>
    <p:sldId id="805" r:id="rId5"/>
    <p:sldId id="806" r:id="rId6"/>
    <p:sldId id="807" r:id="rId7"/>
    <p:sldId id="808" r:id="rId8"/>
    <p:sldId id="809" r:id="rId9"/>
    <p:sldId id="810" r:id="rId10"/>
    <p:sldId id="811" r:id="rId11"/>
    <p:sldId id="812" r:id="rId12"/>
    <p:sldId id="813" r:id="rId13"/>
    <p:sldId id="814" r:id="rId14"/>
    <p:sldId id="815" r:id="rId15"/>
    <p:sldId id="816" r:id="rId16"/>
    <p:sldId id="817" r:id="rId17"/>
    <p:sldId id="511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28A"/>
    <a:srgbClr val="28524A"/>
    <a:srgbClr val="313332"/>
    <a:srgbClr val="089C83"/>
    <a:srgbClr val="BD81B9"/>
    <a:srgbClr val="904680"/>
    <a:srgbClr val="768CB8"/>
    <a:srgbClr val="3C4870"/>
    <a:srgbClr val="B48900"/>
    <a:srgbClr val="655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12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31E-2"/>
          <c:y val="6.8146465813785875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285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38E-4DF9-AD26-66BF5A929013}"/>
              </c:ext>
            </c:extLst>
          </c:dPt>
          <c:dPt>
            <c:idx val="1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8E-4DF9-AD26-66BF5A929013}"/>
              </c:ext>
            </c:extLst>
          </c:dPt>
          <c:dPt>
            <c:idx val="2"/>
            <c:bubble3D val="0"/>
            <c:spPr>
              <a:solidFill>
                <a:srgbClr val="A3A2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38E-4DF9-AD26-66BF5A929013}"/>
              </c:ext>
            </c:extLst>
          </c:dPt>
          <c:dPt>
            <c:idx val="3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8E-4DF9-AD26-66BF5A929013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38E-4DF9-AD26-66BF5A929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ΠΟΛΥ</c:v>
                </c:pt>
                <c:pt idx="1">
                  <c:v>ΛΙΓΟ</c:v>
                </c:pt>
                <c:pt idx="2">
                  <c:v>ΚΑΘΟΛΟΥ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29</c:v>
                </c:pt>
                <c:pt idx="1">
                  <c:v>11</c:v>
                </c:pt>
                <c:pt idx="2">
                  <c:v>51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8E-4DF9-AD26-66BF5A929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1882483641831"/>
          <c:y val="4.2254584782530503E-2"/>
          <c:w val="0.18969371373264071"/>
          <c:h val="0.7331144723498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285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551-48B2-98C5-0CB0084E69AD}"/>
              </c:ext>
            </c:extLst>
          </c:dPt>
          <c:dPt>
            <c:idx val="1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51-48B2-98C5-0CB0084E69AD}"/>
              </c:ext>
            </c:extLst>
          </c:dPt>
          <c:dPt>
            <c:idx val="2"/>
            <c:bubble3D val="0"/>
            <c:spPr>
              <a:solidFill>
                <a:srgbClr val="A3A2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551-48B2-98C5-0CB0084E69AD}"/>
              </c:ext>
            </c:extLst>
          </c:dPt>
          <c:dPt>
            <c:idx val="3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51-48B2-98C5-0CB0084E69AD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551-48B2-98C5-0CB0084E6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ΠΟΛΥ</c:v>
                </c:pt>
                <c:pt idx="1">
                  <c:v>ΛΙΓΟ</c:v>
                </c:pt>
                <c:pt idx="2">
                  <c:v>ΚΑΘΟΛΟΥ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20</c:v>
                </c:pt>
                <c:pt idx="1">
                  <c:v>16</c:v>
                </c:pt>
                <c:pt idx="2">
                  <c:v>53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51-48B2-98C5-0CB0084E6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1882483641831"/>
          <c:y val="4.2254584782530497E-2"/>
          <c:w val="0.18969371373264071"/>
          <c:h val="0.7331144723498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285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96F-4F4C-9ABF-D57EDA1B3046}"/>
              </c:ext>
            </c:extLst>
          </c:dPt>
          <c:dPt>
            <c:idx val="1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6F-4F4C-9ABF-D57EDA1B3046}"/>
              </c:ext>
            </c:extLst>
          </c:dPt>
          <c:dPt>
            <c:idx val="2"/>
            <c:bubble3D val="0"/>
            <c:spPr>
              <a:solidFill>
                <a:srgbClr val="A3A2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96F-4F4C-9ABF-D57EDA1B3046}"/>
              </c:ext>
            </c:extLst>
          </c:dPt>
          <c:dPt>
            <c:idx val="3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6F-4F4C-9ABF-D57EDA1B3046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96F-4F4C-9ABF-D57EDA1B30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ΠΟΛΥ</c:v>
                </c:pt>
                <c:pt idx="1">
                  <c:v>ΛΙΓΟ</c:v>
                </c:pt>
                <c:pt idx="2">
                  <c:v>ΚΑΘΟΛΟΥ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68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6F-4F4C-9ABF-D57EDA1B3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1882483641831"/>
          <c:y val="4.2254584782530497E-2"/>
          <c:w val="0.18969371373264071"/>
          <c:h val="0.7331144723498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285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F99-4389-9D51-EEF8576DBC8D}"/>
              </c:ext>
            </c:extLst>
          </c:dPt>
          <c:dPt>
            <c:idx val="1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99-4389-9D51-EEF8576DBC8D}"/>
              </c:ext>
            </c:extLst>
          </c:dPt>
          <c:dPt>
            <c:idx val="2"/>
            <c:bubble3D val="0"/>
            <c:spPr>
              <a:solidFill>
                <a:srgbClr val="A3A2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F99-4389-9D51-EEF8576DBC8D}"/>
              </c:ext>
            </c:extLst>
          </c:dPt>
          <c:dPt>
            <c:idx val="3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99-4389-9D51-EEF8576DBC8D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F99-4389-9D51-EEF8576DB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ΠΟΛΥ</c:v>
                </c:pt>
                <c:pt idx="1">
                  <c:v>ΛΙΓΟ</c:v>
                </c:pt>
                <c:pt idx="2">
                  <c:v>ΚΑΘΟΛΟΥ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6</c:v>
                </c:pt>
                <c:pt idx="1">
                  <c:v>23</c:v>
                </c:pt>
                <c:pt idx="2">
                  <c:v>56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99-4389-9D51-EEF8576DB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1882483641831"/>
          <c:y val="4.2254584782530497E-2"/>
          <c:w val="0.18969371373264071"/>
          <c:h val="0.7331144723498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285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21E-42A1-A12A-664174C55AA7}"/>
              </c:ext>
            </c:extLst>
          </c:dPt>
          <c:dPt>
            <c:idx val="1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1E-42A1-A12A-664174C55AA7}"/>
              </c:ext>
            </c:extLst>
          </c:dPt>
          <c:dPt>
            <c:idx val="2"/>
            <c:bubble3D val="0"/>
            <c:spPr>
              <a:solidFill>
                <a:srgbClr val="A3A2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21E-42A1-A12A-664174C55AA7}"/>
              </c:ext>
            </c:extLst>
          </c:dPt>
          <c:dPt>
            <c:idx val="3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1E-42A1-A12A-664174C55AA7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21E-42A1-A12A-664174C55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ΠΟΛΥ</c:v>
                </c:pt>
                <c:pt idx="1">
                  <c:v>ΛΙΓΟ</c:v>
                </c:pt>
                <c:pt idx="2">
                  <c:v>ΚΑΘΟΛΟΥ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52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1E-42A1-A12A-664174C55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1882483641831"/>
          <c:y val="4.2254584782530497E-2"/>
          <c:w val="0.18969371373264071"/>
          <c:h val="0.7331144723498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285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45E-41EC-8814-0A55F5F7A97C}"/>
              </c:ext>
            </c:extLst>
          </c:dPt>
          <c:dPt>
            <c:idx val="1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5E-41EC-8814-0A55F5F7A97C}"/>
              </c:ext>
            </c:extLst>
          </c:dPt>
          <c:dPt>
            <c:idx val="2"/>
            <c:bubble3D val="0"/>
            <c:spPr>
              <a:solidFill>
                <a:srgbClr val="A3A2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5E-41EC-8814-0A55F5F7A97C}"/>
              </c:ext>
            </c:extLst>
          </c:dPt>
          <c:dPt>
            <c:idx val="3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5E-41EC-8814-0A55F5F7A97C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45E-41EC-8814-0A55F5F7A9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ΠΟΛΥ</c:v>
                </c:pt>
                <c:pt idx="1">
                  <c:v>ΛΙΓΟ</c:v>
                </c:pt>
                <c:pt idx="2">
                  <c:v>ΚΑΘΟΛΟΥ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7</c:v>
                </c:pt>
                <c:pt idx="1">
                  <c:v>21</c:v>
                </c:pt>
                <c:pt idx="2">
                  <c:v>57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5E-41EC-8814-0A55F5F7A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1882483641831"/>
          <c:y val="4.2254584782530497E-2"/>
          <c:w val="0.18969371373264071"/>
          <c:h val="0.7331144723498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285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0D9-4F10-8F1F-EA2F7C7033C7}"/>
              </c:ext>
            </c:extLst>
          </c:dPt>
          <c:dPt>
            <c:idx val="1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D9-4F10-8F1F-EA2F7C7033C7}"/>
              </c:ext>
            </c:extLst>
          </c:dPt>
          <c:dPt>
            <c:idx val="2"/>
            <c:bubble3D val="0"/>
            <c:spPr>
              <a:solidFill>
                <a:srgbClr val="A3A2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0D9-4F10-8F1F-EA2F7C7033C7}"/>
              </c:ext>
            </c:extLst>
          </c:dPt>
          <c:dPt>
            <c:idx val="3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D9-4F10-8F1F-EA2F7C7033C7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0D9-4F10-8F1F-EA2F7C7033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ΠΟΛΥ</c:v>
                </c:pt>
                <c:pt idx="1">
                  <c:v>ΛΙΓΟ</c:v>
                </c:pt>
                <c:pt idx="2">
                  <c:v>ΚΑΘΟΛΟΥ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4</c:v>
                </c:pt>
                <c:pt idx="1">
                  <c:v>15</c:v>
                </c:pt>
                <c:pt idx="2">
                  <c:v>66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D9-4F10-8F1F-EA2F7C703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1882483641831"/>
          <c:y val="4.2254584782530497E-2"/>
          <c:w val="0.18969371373264071"/>
          <c:h val="0.7331144723498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2852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AD7-431C-886F-241400CD2C95}"/>
              </c:ext>
            </c:extLst>
          </c:dPt>
          <c:dPt>
            <c:idx val="1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7-431C-886F-241400CD2C95}"/>
              </c:ext>
            </c:extLst>
          </c:dPt>
          <c:dPt>
            <c:idx val="2"/>
            <c:bubble3D val="0"/>
            <c:spPr>
              <a:solidFill>
                <a:srgbClr val="A3A2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AD7-431C-886F-241400CD2C95}"/>
              </c:ext>
            </c:extLst>
          </c:dPt>
          <c:dPt>
            <c:idx val="3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7-431C-886F-241400CD2C95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AD7-431C-886F-241400CD2C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ΠΟΛΥ</c:v>
                </c:pt>
                <c:pt idx="1">
                  <c:v>ΛΙΓΟ</c:v>
                </c:pt>
                <c:pt idx="2">
                  <c:v>ΚΑΘΟΛΟΥ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7</c:v>
                </c:pt>
                <c:pt idx="1">
                  <c:v>20</c:v>
                </c:pt>
                <c:pt idx="2">
                  <c:v>57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D7-431C-886F-241400CD2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1882483641831"/>
          <c:y val="4.2254584782530497E-2"/>
          <c:w val="0.18969371373264071"/>
          <c:h val="0.7331144723498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F9B34CC-D68A-4896-A1B4-6A55737BDDEE}" type="datetimeFigureOut">
              <a:rPr lang="en-US"/>
              <a:pPr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4602C49-4FBE-4FD9-B04D-E57DA7405F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50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79E4F55-A334-4439-A3A6-34503CDDAFB7}" type="datetimeFigureOut">
              <a:rPr lang="en-US"/>
              <a:pPr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F04DFD9-D4BB-4024-8DB6-250AC2387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57979F-13DD-AC46-85FA-5AAC22773EA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5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73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3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84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70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0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35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16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57979F-13DD-AC46-85FA-5AAC22773E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4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91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5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4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1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6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06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9481-B67F-464A-9D98-C32EB1A5702A}" type="datetime1">
              <a:rPr lang="el-GR"/>
              <a:pPr/>
              <a:t>26/10/2018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7FD6C-CC44-48AB-8F92-E5A8EAA128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0A6A2-2D1C-4471-9325-D0E6A1FB4BFA}" type="datetime1">
              <a:rPr lang="el-GR"/>
              <a:pPr/>
              <a:t>26/10/2018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208C2-59E2-46C8-8B15-8EFB090EE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F777A-AB8B-4136-9AEA-313DBA5A991E}" type="datetime1">
              <a:rPr lang="el-GR"/>
              <a:pPr/>
              <a:t>26/10/2018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036A5-8CBD-4D22-A32E-933F8B444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F24940-DD96-4E6F-8235-741C1C27577D}" type="datetime1">
              <a:rPr lang="el-GR"/>
              <a:pPr/>
              <a:t>26/10/2018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E9DAA-274C-4CBF-9006-4699E96F4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CD62E-7A29-4E38-AC96-915D5F0B0626}" type="datetime1">
              <a:rPr lang="el-GR"/>
              <a:pPr/>
              <a:t>26/10/2018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50A01-77D5-451D-8DFC-E24BC64A142C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6E7B07-A3CD-4B1D-806D-70CF5390B279}" type="datetime1">
              <a:rPr lang="el-GR"/>
              <a:pPr/>
              <a:t>26/10/2018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AEF87-91BA-490A-BF63-C652BEC836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2C812D-3991-4D4B-8F9B-BADCE57DC186}" type="datetime1">
              <a:rPr lang="el-GR"/>
              <a:pPr/>
              <a:t>26/10/2018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02912-5781-401D-ADBE-3EF0FD569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0811A-19A0-40A6-AAAF-AFE90ADBB5F2}" type="datetime1">
              <a:rPr lang="el-GR"/>
              <a:pPr/>
              <a:t>26/10/2018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CC781-F339-4000-95AE-B9DCD0656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2A9915-B077-42C9-8461-B4B558B842F1}" type="datetime1">
              <a:rPr lang="el-GR"/>
              <a:pPr/>
              <a:t>26/10/2018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FD421-6D2A-4143-9221-254BF651E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4E5BB2-607D-4EBF-81EC-893297FABDEE}" type="datetime1">
              <a:rPr lang="el-GR"/>
              <a:pPr/>
              <a:t>26/10/2018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0D39B-87B8-410D-8316-D7B6EE6026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1592C8-D085-42BE-8A53-977043875F7E}" type="datetime1">
              <a:rPr lang="el-GR"/>
              <a:pPr/>
              <a:t>26/10/2018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3889C-42FD-4BBE-9A7A-E42E38921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F9316622-CFF5-4F9E-B19B-DF61DFF1D299}" type="datetime1">
              <a:rPr lang="el-GR"/>
              <a:pPr/>
              <a:t>26/10/2018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F01303D9-AAB4-423C-83C3-92F918DC76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2" r:id="rId2"/>
    <p:sldLayoutId id="2147483920" r:id="rId3"/>
    <p:sldLayoutId id="2147483913" r:id="rId4"/>
    <p:sldLayoutId id="2147483921" r:id="rId5"/>
    <p:sldLayoutId id="2147483914" r:id="rId6"/>
    <p:sldLayoutId id="2147483915" r:id="rId7"/>
    <p:sldLayoutId id="2147483922" r:id="rId8"/>
    <p:sldLayoutId id="2147483916" r:id="rId9"/>
    <p:sldLayoutId id="2147483917" r:id="rId10"/>
    <p:sldLayoutId id="214748391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8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2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3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5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6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7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logo_prorata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29713" y="2597951"/>
            <a:ext cx="78845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l-GR" sz="5000" b="1" dirty="0">
                <a:solidFill>
                  <a:srgbClr val="AB0D89"/>
                </a:solidFill>
                <a:latin typeface="Century Gothic" panose="020B0502020202020204" pitchFamily="34" charset="0"/>
                <a:cs typeface="Arial" charset="0"/>
              </a:rPr>
              <a:t>Ερώτηση της Δευτέρας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2794674" y="4243164"/>
            <a:ext cx="355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Century Gothic" panose="020B0502020202020204" pitchFamily="34" charset="0"/>
              </a:rPr>
              <a:t>22 – 24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l-GR" b="1" dirty="0">
                <a:latin typeface="Century Gothic" panose="020B0502020202020204" pitchFamily="34" charset="0"/>
              </a:rPr>
              <a:t>Οκτωβρίου 2018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36" y="6134474"/>
            <a:ext cx="1351795" cy="287732"/>
          </a:xfrm>
          <a:prstGeom prst="rect">
            <a:avLst/>
          </a:prstGeom>
        </p:spPr>
      </p:pic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794673" y="5737006"/>
            <a:ext cx="355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  <a:latin typeface="Century Gothic" panose="020B0502020202020204" pitchFamily="34" charset="0"/>
              </a:rPr>
              <a:t>σε συνεργασία με την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-445689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2009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1857010847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891199" cy="590063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Πόσο κοντινός σε εσάς αισθάνεστε ότι είναι ως άνθρωπος καθένας από τους πολιτικούς αρχηγούς;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6686" y="967977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525784" y="1558040"/>
            <a:ext cx="2015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ΒΑΣΙΛΗΣ ΛΕΒΕΝΤΗΣ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21" y="3547122"/>
            <a:ext cx="1660348" cy="166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2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891199" cy="590063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Πόσο κοντινός σε εσάς αισθάνεστε ότι είναι ως άνθρωπος καθένας από τους πολιτικούς αρχηγούς;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6686" y="967977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72" y="5700325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267233"/>
              </p:ext>
            </p:extLst>
          </p:nvPr>
        </p:nvGraphicFramePr>
        <p:xfrm>
          <a:off x="787020" y="1860065"/>
          <a:ext cx="6095999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ΠΟΛΥ ΚΟΝΤΙΝΟΣ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ΑΝΔΡΑΣ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ΓΥΝΑΙΚΑ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ΑΛΕΞΗΣ</a:t>
                      </a:r>
                      <a:r>
                        <a:rPr lang="el-GR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ΤΣΙΠΡΑΣ</a:t>
                      </a:r>
                      <a:endParaRPr lang="el-GR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ΚΥΡΙΑΚΟΣ ΜΗΤΣΟΤΑΚΗΣ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ΝΙΚΟΣ ΜΙΧΑΛΟΛΙΑΚΟΣ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ΦΩΦΗ ΓΕΝΗΜΑΤΑ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ΔΗΜΗΤΡΗΣ ΚΟΥΤΣΟΥΜΠΑΣ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ΣΤΑΥΡΟΣ ΘΕΟΔΩΡΑΚΗΣ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ΠΑΝΟΣ ΚΑΜΜΕΝΟΣ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ΒΑΣΙΛΗΣ ΛΕΒΕΝΤΗΣ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2" name="Ομάδα 12"/>
          <p:cNvGrpSpPr/>
          <p:nvPr/>
        </p:nvGrpSpPr>
        <p:grpSpPr>
          <a:xfrm>
            <a:off x="7748762" y="6417239"/>
            <a:ext cx="2607442" cy="354590"/>
            <a:chOff x="6357087" y="1265601"/>
            <a:chExt cx="2607442" cy="354590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449853" y="1343192"/>
              <a:ext cx="2514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φύλου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690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891199" cy="590063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Πόσο κοντινός σε εσάς αισθάνεστε ότι είναι ως άνθρωπος καθένας από τους πολιτικούς αρχηγούς;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6686" y="967977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72" y="5700325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33652"/>
              </p:ext>
            </p:extLst>
          </p:nvPr>
        </p:nvGraphicFramePr>
        <p:xfrm>
          <a:off x="787020" y="1860065"/>
          <a:ext cx="7297053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7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ΠΟΛΥ ΚΟΝΤΙΝΟΣ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18-34</a:t>
                      </a:r>
                      <a:endParaRPr lang="el-GR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35-54</a:t>
                      </a:r>
                      <a:endParaRPr lang="el-GR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Άνω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των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55</a:t>
                      </a:r>
                      <a:endParaRPr lang="el-GR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ΑΛΕΞΗΣ</a:t>
                      </a:r>
                      <a:r>
                        <a:rPr lang="el-GR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ΤΣΙΠΡΑΣ</a:t>
                      </a:r>
                      <a:endParaRPr lang="el-GR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ΚΥΡΙΑΚΟΣ ΜΗΤΣΟΤΑΚΗΣ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ΝΙΚΟΣ ΜΙΧΑΛΟΛΙΑΚΟΣ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ΦΩΦΗ ΓΕΝΗΜΑΤΑ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ΔΗΜΗΤΡΗΣ ΚΟΥΤΣΟΥΜΠΑΣ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ΣΤΑΥΡΟΣ ΘΕΟΔΩΡΑΚΗΣ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ΠΑΝΟΣ ΚΑΜΜΕΝΟΣ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ΒΑΣΙΛΗΣ ΛΕΒΕΝΤΗΣ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2" name="Ομάδα 12"/>
          <p:cNvGrpSpPr/>
          <p:nvPr/>
        </p:nvGrpSpPr>
        <p:grpSpPr>
          <a:xfrm>
            <a:off x="7748762" y="6417239"/>
            <a:ext cx="2607442" cy="354590"/>
            <a:chOff x="6357087" y="1265601"/>
            <a:chExt cx="2607442" cy="354590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449853" y="1343192"/>
              <a:ext cx="2514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ηλικίας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41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891199" cy="590063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Πόσο κοντινός σε εσάς αισθάνεστε ότι είναι ως άνθρωπος καθένας από τους πολιτικούς αρχηγούς;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6686" y="967977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72" y="5700325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279622"/>
              </p:ext>
            </p:extLst>
          </p:nvPr>
        </p:nvGraphicFramePr>
        <p:xfrm>
          <a:off x="787020" y="1860065"/>
          <a:ext cx="8043080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ΠΟΛΥ ΚΟΝΤΙΝΟΣ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Υπ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οχρεωτική</a:t>
                      </a:r>
                      <a:endParaRPr lang="el-GR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Λυκε</a:t>
                      </a:r>
                      <a:r>
                        <a:rPr lang="el-GR" sz="14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ιακή</a:t>
                      </a:r>
                      <a:endParaRPr lang="el-GR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Τ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εχνική</a:t>
                      </a:r>
                      <a:endParaRPr lang="el-GR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Τριτο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βάθμια</a:t>
                      </a:r>
                      <a:endParaRPr lang="el-GR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ΑΛΕΞΗΣ</a:t>
                      </a:r>
                      <a:r>
                        <a:rPr lang="el-GR" sz="14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ΤΣΙΠΡΑΣ</a:t>
                      </a:r>
                      <a:endParaRPr lang="el-GR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ΚΥΡΙΑΚΟΣ ΜΗΤΣΟΤΑΚΗΣ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ΝΙΚΟΣ ΜΙΧΑΛΟΛΙΑΚΟΣ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ΦΩΦΗ ΓΕΝΗΜΑΤΑ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ΔΗΜΗΤΡΗΣ ΚΟΥΤΣΟΥΜΠΑΣ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ΣΤΑΥΡΟΣ ΘΕΟΔΩΡΑΚΗΣ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ΠΑΝΟΣ ΚΑΜΜΕΝΟΣ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ΒΑΣΙΛΗΣ ΛΕΒΕΝΤΗΣ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2" name="Ομάδα 12"/>
          <p:cNvGrpSpPr/>
          <p:nvPr/>
        </p:nvGrpSpPr>
        <p:grpSpPr>
          <a:xfrm>
            <a:off x="7161907" y="6417239"/>
            <a:ext cx="2607442" cy="354590"/>
            <a:chOff x="6357087" y="1265601"/>
            <a:chExt cx="2607442" cy="354590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449853" y="1343192"/>
              <a:ext cx="2514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εκπαίδευσης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092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891199" cy="590063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Πόσο κοντινός σε εσάς αισθάνεστε ότι είναι ως άνθρωπος καθένας από τους πολιτικούς αρχηγούς;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6686" y="967977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72" y="5700325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474353"/>
              </p:ext>
            </p:extLst>
          </p:nvPr>
        </p:nvGraphicFramePr>
        <p:xfrm>
          <a:off x="787020" y="1860065"/>
          <a:ext cx="7297053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7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ΠΟΛΥ ΚΟΝΤΙΝΟΣ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ΕΝΕΡΓΟΙ</a:t>
                      </a:r>
                      <a:endParaRPr lang="el-GR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ΜΗ ΕΝΕΡΓΟΙ</a:t>
                      </a:r>
                      <a:endParaRPr lang="el-GR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ΑΝΕΡΓΟΙ</a:t>
                      </a:r>
                      <a:endParaRPr lang="el-GR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ΑΛΕΞΗΣ</a:t>
                      </a:r>
                      <a:r>
                        <a:rPr lang="el-GR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ΤΣΙΠΡΑΣ</a:t>
                      </a:r>
                      <a:endParaRPr lang="el-GR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ΚΥΡΙΑΚΟΣ ΜΗΤΣΟΤΑΚΗΣ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ΝΙΚΟΣ ΜΙΧΑΛΟΛΙΑΚΟΣ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ΦΩΦΗ ΓΕΝΗΜΑΤΑ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ΔΗΜΗΤΡΗΣ ΚΟΥΤΣΟΥΜΠΑΣ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ΣΤΑΥΡΟΣ ΘΕΟΔΩΡΑΚΗΣ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ΠΑΝΟΣ ΚΑΜΜΕΝΟΣ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ΒΑΣΙΛΗΣ ΛΕΒΕΝΤΗΣ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2" name="Ομάδα 12"/>
          <p:cNvGrpSpPr/>
          <p:nvPr/>
        </p:nvGrpSpPr>
        <p:grpSpPr>
          <a:xfrm>
            <a:off x="7284733" y="6417239"/>
            <a:ext cx="2607442" cy="354590"/>
            <a:chOff x="6357087" y="1265601"/>
            <a:chExt cx="2607442" cy="354590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449853" y="1343192"/>
              <a:ext cx="2514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απασχόλησης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564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891199" cy="590063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Πόσο κοντινός σε εσάς αισθάνεστε ότι είναι ως άνθρωπος καθένας από τους πολιτικούς αρχηγούς;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6686" y="967977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72" y="5700325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6351"/>
              </p:ext>
            </p:extLst>
          </p:nvPr>
        </p:nvGraphicFramePr>
        <p:xfrm>
          <a:off x="787020" y="1860065"/>
          <a:ext cx="7297053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7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ΠΟΛΥ ΚΟΝΤΙΝΟΣ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0-3</a:t>
                      </a:r>
                      <a:endParaRPr lang="el-GR" sz="16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  <a:endParaRPr lang="el-GR" sz="1600" b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7-10</a:t>
                      </a:r>
                      <a:endParaRPr lang="el-GR" sz="16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ΑΛΕΞΗΣ</a:t>
                      </a:r>
                      <a:r>
                        <a:rPr lang="el-GR" sz="16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ΤΣΙΠΡΑΣ</a:t>
                      </a:r>
                      <a:endParaRPr lang="el-GR" sz="1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89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ΚΥΡΙΑΚΟΣ ΜΗΤΣΟΤΑΚΗΣ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ΝΙΚΟΣ ΜΙΧΑΛΟΛΙΑΚΟΣ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ΦΩΦΗ ΓΕΝΗΜΑΤΑ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ΔΗΜΗΤΡΗΣ ΚΟΥΤΣΟΥΜΠΑΣ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ΣΤΑΥΡΟΣ ΘΕΟΔΩΡΑΚΗΣ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ΠΑΝΟΣ ΚΑΜΜΕΝΟΣ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ΒΑΣΙΛΗΣ ΛΕΒΕΝΤΗΣ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8" name="Ομάδα 12"/>
          <p:cNvGrpSpPr/>
          <p:nvPr/>
        </p:nvGrpSpPr>
        <p:grpSpPr>
          <a:xfrm>
            <a:off x="6514344" y="6209730"/>
            <a:ext cx="2634465" cy="539256"/>
            <a:chOff x="6357087" y="1265601"/>
            <a:chExt cx="2634465" cy="539256"/>
          </a:xfrm>
        </p:grpSpPr>
        <p:pic>
          <p:nvPicPr>
            <p:cNvPr id="19" name="Εικόνα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449853" y="1343192"/>
              <a:ext cx="2541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του βαθμού συμπάθειας προς την κυβέρνηση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641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891199" cy="590063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Πόσο κοντινός σε εσάς αισθάνεστε ότι είναι ως άνθρωπος καθένας από τους πολιτικούς αρχηγούς;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6686" y="967977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72" y="5700325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692135"/>
              </p:ext>
            </p:extLst>
          </p:nvPr>
        </p:nvGraphicFramePr>
        <p:xfrm>
          <a:off x="787020" y="1860065"/>
          <a:ext cx="8043080" cy="361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ΠΟΛΥ ΚΟΝΤΙΝΟΣ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0-3</a:t>
                      </a:r>
                      <a:endParaRPr lang="el-GR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4-6</a:t>
                      </a:r>
                      <a:endParaRPr lang="el-GR" sz="140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7-10</a:t>
                      </a:r>
                      <a:endParaRPr lang="el-GR" sz="140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Όλα αυτά πια δε σημαίνουν τίποτα/ΔΞ/ΔΑ</a:t>
                      </a:r>
                    </a:p>
                  </a:txBody>
                  <a:tcPr marL="19050" marR="19050" marT="19050" marB="19050" anchor="ctr">
                    <a:solidFill>
                      <a:srgbClr val="285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ΑΛΕΞΗΣ</a:t>
                      </a:r>
                      <a:r>
                        <a:rPr lang="el-GR" sz="14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ΤΣΙΠΡΑΣ</a:t>
                      </a:r>
                      <a:endParaRPr lang="el-GR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ΚΥΡΙΑΚΟΣ ΜΗΤΣΟΤΑΚΗΣ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ΝΙΚΟΣ ΜΙΧΑΛΟΛΙΑΚΟΣ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ΦΩΦΗ ΓΕΝΗΜΑΤΑ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ΔΗΜΗΤΡΗΣ ΚΟΥΤΣΟΥΜΠΑΣ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ΣΤΑΥΡΟΣ ΘΕΟΔΩΡΑΚΗΣ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ΠΑΝΟΣ ΚΑΜΜΕΝΟΣ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ΒΑΣΙΛΗΣ ΛΕΒΕΝΤΗΣ</a:t>
                      </a:r>
                    </a:p>
                  </a:txBody>
                  <a:tcPr anchor="ctr">
                    <a:solidFill>
                      <a:srgbClr val="2852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l-GR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A3A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8" name="Ομάδα 12"/>
          <p:cNvGrpSpPr/>
          <p:nvPr/>
        </p:nvGrpSpPr>
        <p:grpSpPr>
          <a:xfrm>
            <a:off x="6436260" y="6281936"/>
            <a:ext cx="3295623" cy="539256"/>
            <a:chOff x="6357087" y="1265601"/>
            <a:chExt cx="3295623" cy="539256"/>
          </a:xfrm>
        </p:grpSpPr>
        <p:pic>
          <p:nvPicPr>
            <p:cNvPr id="19" name="Εικόνα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449853" y="1343192"/>
              <a:ext cx="3202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τοποθέτησης στον άξονα αριστερά - δεξιά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0586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logo_prorata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7483648" y="-2147483648"/>
            <a:ext cx="0" cy="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2794674" y="4243164"/>
            <a:ext cx="355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Century Gothic" panose="020B0502020202020204" pitchFamily="34" charset="0"/>
              </a:rPr>
              <a:t>22 – 24 Οκτωβρίου 2018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36" y="2927038"/>
            <a:ext cx="1351795" cy="287732"/>
          </a:xfrm>
          <a:prstGeom prst="rect">
            <a:avLst/>
          </a:prstGeom>
        </p:spPr>
      </p:pic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2794673" y="2529570"/>
            <a:ext cx="355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  <a:latin typeface="Century Gothic" panose="020B0502020202020204" pitchFamily="34" charset="0"/>
              </a:rPr>
              <a:t>σε συνεργασία με την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-445689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4881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525" y="1014413"/>
            <a:ext cx="7169150" cy="990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 η ταυτότητα της έρευνας</a:t>
            </a:r>
            <a:endParaRPr lang="en-US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6" name="TextBox 18"/>
          <p:cNvSpPr txBox="1">
            <a:spLocks noChangeArrowheads="1"/>
          </p:cNvSpPr>
          <p:nvPr/>
        </p:nvSpPr>
        <p:spPr bwMode="auto">
          <a:xfrm>
            <a:off x="2444750" y="2408238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l-GR" sz="160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6388" name="TextBox 23"/>
          <p:cNvSpPr txBox="1">
            <a:spLocks noChangeArrowheads="1"/>
          </p:cNvSpPr>
          <p:nvPr/>
        </p:nvSpPr>
        <p:spPr bwMode="auto">
          <a:xfrm>
            <a:off x="1311276" y="3175630"/>
            <a:ext cx="4873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Ποσοτική Έρευνα με </a:t>
            </a:r>
            <a:r>
              <a:rPr lang="el-GR" sz="1200" b="1" dirty="0" err="1">
                <a:latin typeface="Century Gothic" panose="020B0502020202020204" pitchFamily="34" charset="0"/>
                <a:cs typeface="Arial" charset="0"/>
              </a:rPr>
              <a:t>online</a:t>
            </a:r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 συμπλήρωση δομημένου ερωτηματολογίου</a:t>
            </a:r>
          </a:p>
        </p:txBody>
      </p:sp>
      <p:pic>
        <p:nvPicPr>
          <p:cNvPr id="16389" name="Picture 24" descr="peo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846513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25"/>
          <p:cNvSpPr txBox="1">
            <a:spLocks noChangeArrowheads="1"/>
          </p:cNvSpPr>
          <p:nvPr/>
        </p:nvSpPr>
        <p:spPr bwMode="auto">
          <a:xfrm>
            <a:off x="1311276" y="2290764"/>
            <a:ext cx="4775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200" b="1" dirty="0" err="1">
                <a:latin typeface="Century Gothic" panose="020B0502020202020204" pitchFamily="34" charset="0"/>
                <a:cs typeface="Arial" charset="0"/>
              </a:rPr>
              <a:t>ProRata</a:t>
            </a:r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 A.E. Εταιρεία Ερευνών Κοινής Γνώμης και Εφαρμογών Επικοινωνίας</a:t>
            </a:r>
          </a:p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(Αριθμός Μητρώου ΕΣΡ: 56)</a:t>
            </a:r>
          </a:p>
        </p:txBody>
      </p:sp>
      <p:pic>
        <p:nvPicPr>
          <p:cNvPr id="16391" name="Picture 26" descr="le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290763"/>
            <a:ext cx="5508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27"/>
          <p:cNvSpPr>
            <a:spLocks noChangeArrowheads="1"/>
          </p:cNvSpPr>
          <p:nvPr/>
        </p:nvSpPr>
        <p:spPr bwMode="auto">
          <a:xfrm>
            <a:off x="1311276" y="3979237"/>
            <a:ext cx="33988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Γενικός πληθυσμός άνω των 1</a:t>
            </a:r>
            <a:r>
              <a:rPr lang="en-US" sz="1200" b="1" dirty="0">
                <a:latin typeface="Century Gothic" panose="020B0502020202020204" pitchFamily="34" charset="0"/>
                <a:cs typeface="Arial" charset="0"/>
              </a:rPr>
              <a:t>7</a:t>
            </a:r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 ετών</a:t>
            </a:r>
          </a:p>
        </p:txBody>
      </p:sp>
      <p:pic>
        <p:nvPicPr>
          <p:cNvPr id="16393" name="Picture 30" descr="loca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738474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32"/>
          <p:cNvSpPr txBox="1">
            <a:spLocks noChangeArrowheads="1"/>
          </p:cNvSpPr>
          <p:nvPr/>
        </p:nvSpPr>
        <p:spPr bwMode="auto">
          <a:xfrm>
            <a:off x="1120775" y="1509713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l-GR" sz="160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6395" name="TextBox 33"/>
          <p:cNvSpPr txBox="1">
            <a:spLocks noChangeArrowheads="1"/>
          </p:cNvSpPr>
          <p:nvPr/>
        </p:nvSpPr>
        <p:spPr bwMode="auto">
          <a:xfrm>
            <a:off x="1311276" y="4738474"/>
            <a:ext cx="4873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Γεωγραφική κάλυψη: Σύνολο επικράτειας</a:t>
            </a:r>
          </a:p>
        </p:txBody>
      </p:sp>
      <p:pic>
        <p:nvPicPr>
          <p:cNvPr id="16398" name="Picture 39" descr="calenda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10" y="3287713"/>
            <a:ext cx="5572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Box 40"/>
          <p:cNvSpPr txBox="1">
            <a:spLocks noChangeArrowheads="1"/>
          </p:cNvSpPr>
          <p:nvPr/>
        </p:nvSpPr>
        <p:spPr bwMode="auto">
          <a:xfrm>
            <a:off x="7080010" y="3406463"/>
            <a:ext cx="20639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22 – 24 Οκτωβρίου 2018</a:t>
            </a:r>
          </a:p>
        </p:txBody>
      </p:sp>
      <p:pic>
        <p:nvPicPr>
          <p:cNvPr id="16400" name="Picture 44" descr="commerc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10" y="2153902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45" descr="pain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638448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Box 46"/>
          <p:cNvSpPr txBox="1">
            <a:spLocks noChangeArrowheads="1"/>
          </p:cNvSpPr>
          <p:nvPr/>
        </p:nvSpPr>
        <p:spPr bwMode="auto">
          <a:xfrm>
            <a:off x="1303918" y="5638448"/>
            <a:ext cx="34061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Μέγεθος δείγματος: 5030 ερωτηματολόγια</a:t>
            </a:r>
          </a:p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Στάθμιση με την από κοινού κατανομή φύλου κα ηλικίας.</a:t>
            </a:r>
            <a:endParaRPr lang="en-US" sz="1200" b="1" dirty="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6403" name="TextBox 47"/>
          <p:cNvSpPr txBox="1">
            <a:spLocks noChangeArrowheads="1"/>
          </p:cNvSpPr>
          <p:nvPr/>
        </p:nvSpPr>
        <p:spPr bwMode="auto">
          <a:xfrm>
            <a:off x="7080010" y="2285127"/>
            <a:ext cx="2063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Δειγματοληψία χωρίς πιθανότητα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6086914" y="1886098"/>
            <a:ext cx="15875" cy="4740275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408" name="Picture 29" descr="typography-2 αντίγραφο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95027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ico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6461" y="935891"/>
            <a:ext cx="1151897" cy="1151897"/>
          </a:xfrm>
          <a:prstGeom prst="rect">
            <a:avLst/>
          </a:prstGeom>
        </p:spPr>
      </p:pic>
      <p:pic>
        <p:nvPicPr>
          <p:cNvPr id="25" name="Picture 50" descr="telephon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2093" y="3108815"/>
            <a:ext cx="547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Εικόνα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5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973547114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891199" cy="590063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Πόσο κοντινός σε εσάς αισθάνεστε ότι είναι ως άνθρωπος καθένας από τους πολιτικούς αρχηγούς;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6686" y="967977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73" y="3523150"/>
            <a:ext cx="2382909" cy="1637888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619242" y="1558040"/>
            <a:ext cx="1752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ΑΛΕΞΗΣ ΤΣΙΠΡΑΣ</a:t>
            </a:r>
          </a:p>
        </p:txBody>
      </p:sp>
    </p:spTree>
    <p:extLst>
      <p:ext uri="{BB962C8B-B14F-4D97-AF65-F5344CB8AC3E}">
        <p14:creationId xmlns:p14="http://schemas.microsoft.com/office/powerpoint/2010/main" val="303597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2278441273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891199" cy="590063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Πόσο κοντινός σε εσάς αισθάνεστε ότι είναι ως άνθρωπος καθένας από τους πολιτικούς αρχηγούς;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6686" y="967977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318986" y="1558040"/>
            <a:ext cx="2517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ΚΥΡΙΑΚΟΣ ΜΗΤΣΟΤΑΚΗΣ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44" y="3699011"/>
            <a:ext cx="2560878" cy="128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4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2358427335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891199" cy="590063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Πόσο κοντινός σε εσάς αισθάνεστε ότι είναι ως άνθρωπος καθένας από τους πολιτικούς αρχηγούς;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6686" y="967977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318986" y="1558040"/>
            <a:ext cx="2517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ΝΙΚΟΣ ΜΙΧΑΛΟΛΙΑΚΟΣ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53" y="3590937"/>
            <a:ext cx="2403702" cy="15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0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3199283166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891199" cy="590063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Πόσο κοντινός σε εσάς αισθάνεστε ότι είναι ως άνθρωπος καθένας από τους πολιτικούς αρχηγούς;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6686" y="967977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484837" y="1558040"/>
            <a:ext cx="2130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ΦΩΦΗ ΓΕΝΝΗΜΑΤΑ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19" y="3503670"/>
            <a:ext cx="2519854" cy="167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7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1563514843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891199" cy="590063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Πόσο κοντινός σε εσάς αισθάνεστε ότι είναι ως άνθρωπος καθένας από τους πολιτικούς αρχηγούς;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6686" y="967977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198232" y="1558040"/>
            <a:ext cx="2795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ΔΗΜΗΤΡΗΣ ΚΟΥΤΣΟΥΜΠΑΣ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54" y="3598548"/>
            <a:ext cx="2432071" cy="152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0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3605393226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891199" cy="590063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Πόσο κοντινός σε εσάς αισθάνεστε ότι είναι ως άνθρωπος καθένας από τους πολιτικούς αρχηγούς;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6686" y="967977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293768" y="1558040"/>
            <a:ext cx="2518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ΣΤΑΥΡΟΣ ΘΕΟΔΩΡΑΚΗΣ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16" y="3354023"/>
            <a:ext cx="1976142" cy="19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8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999012804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891199" cy="590063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Πόσο κοντινός σε εσάς αισθάνεστε ότι είναι ως άνθρωπος καθένας από τους πολιτικούς αρχηγούς;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6686" y="967977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484840" y="1558040"/>
            <a:ext cx="21451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ΠΑΝΟΣ ΚΑΜΜΕΝΟΣ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29" y="3612489"/>
            <a:ext cx="2719316" cy="152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24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32">
      <a:dk1>
        <a:sysClr val="windowText" lastClr="000000"/>
      </a:dk1>
      <a:lt1>
        <a:srgbClr val="FFFFFF"/>
      </a:lt1>
      <a:dk2>
        <a:srgbClr val="252731"/>
      </a:dk2>
      <a:lt2>
        <a:srgbClr val="343332"/>
      </a:lt2>
      <a:accent1>
        <a:srgbClr val="AB9AA7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32">
    <a:dk1>
      <a:sysClr val="windowText" lastClr="000000"/>
    </a:dk1>
    <a:lt1>
      <a:srgbClr val="FFFFFF"/>
    </a:lt1>
    <a:dk2>
      <a:srgbClr val="252731"/>
    </a:dk2>
    <a:lt2>
      <a:srgbClr val="343332"/>
    </a:lt2>
    <a:accent1>
      <a:srgbClr val="AB9AA7"/>
    </a:accent1>
    <a:accent2>
      <a:srgbClr val="FF6600"/>
    </a:accent2>
    <a:accent3>
      <a:srgbClr val="FFBA00"/>
    </a:accent3>
    <a:accent4>
      <a:srgbClr val="99CC00"/>
    </a:accent4>
    <a:accent5>
      <a:srgbClr val="528A02"/>
    </a:accent5>
    <a:accent6>
      <a:srgbClr val="333333"/>
    </a:accent6>
    <a:hlink>
      <a:srgbClr val="660000"/>
    </a:hlink>
    <a:folHlink>
      <a:srgbClr val="CC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10067</TotalTime>
  <Words>648</Words>
  <Application>Microsoft Office PowerPoint</Application>
  <PresentationFormat>On-screen Show (4:3)</PresentationFormat>
  <Paragraphs>285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Century Gothic</vt:lpstr>
      <vt:lpstr>Times New Roman</vt:lpstr>
      <vt:lpstr>Clarity</vt:lpstr>
      <vt:lpstr>PowerPoint Presentation</vt:lpstr>
      <vt:lpstr> η ταυτότητα της έρευνας</vt:lpstr>
      <vt:lpstr>Πόσο κοντινός σε εσάς αισθάνεστε ότι είναι ως άνθρωπος καθένας από τους πολιτικούς αρχηγούς;</vt:lpstr>
      <vt:lpstr>Πόσο κοντινός σε εσάς αισθάνεστε ότι είναι ως άνθρωπος καθένας από τους πολιτικούς αρχηγούς;</vt:lpstr>
      <vt:lpstr>Πόσο κοντινός σε εσάς αισθάνεστε ότι είναι ως άνθρωπος καθένας από τους πολιτικούς αρχηγούς;</vt:lpstr>
      <vt:lpstr>Πόσο κοντινός σε εσάς αισθάνεστε ότι είναι ως άνθρωπος καθένας από τους πολιτικούς αρχηγούς;</vt:lpstr>
      <vt:lpstr>Πόσο κοντινός σε εσάς αισθάνεστε ότι είναι ως άνθρωπος καθένας από τους πολιτικούς αρχηγούς;</vt:lpstr>
      <vt:lpstr>Πόσο κοντινός σε εσάς αισθάνεστε ότι είναι ως άνθρωπος καθένας από τους πολιτικούς αρχηγούς;</vt:lpstr>
      <vt:lpstr>Πόσο κοντινός σε εσάς αισθάνεστε ότι είναι ως άνθρωπος καθένας από τους πολιτικούς αρχηγούς;</vt:lpstr>
      <vt:lpstr>Πόσο κοντινός σε εσάς αισθάνεστε ότι είναι ως άνθρωπος καθένας από τους πολιτικούς αρχηγούς;</vt:lpstr>
      <vt:lpstr>Πόσο κοντινός σε εσάς αισθάνεστε ότι είναι ως άνθρωπος καθένας από τους πολιτικούς αρχηγούς;</vt:lpstr>
      <vt:lpstr>Πόσο κοντινός σε εσάς αισθάνεστε ότι είναι ως άνθρωπος καθένας από τους πολιτικούς αρχηγούς;</vt:lpstr>
      <vt:lpstr>Πόσο κοντινός σε εσάς αισθάνεστε ότι είναι ως άνθρωπος καθένας από τους πολιτικούς αρχηγούς;</vt:lpstr>
      <vt:lpstr>Πόσο κοντινός σε εσάς αισθάνεστε ότι είναι ως άνθρωπος καθένας από τους πολιτικούς αρχηγούς;</vt:lpstr>
      <vt:lpstr>Πόσο κοντινός σε εσάς αισθάνεστε ότι είναι ως άνθρωπος καθένας από τους πολιτικούς αρχηγούς;</vt:lpstr>
      <vt:lpstr>Πόσο κοντινός σε εσάς αισθάνεστε ότι είναι ως άνθρωπος καθένας από τους πολιτικούς αρχηγούς;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Milena P</dc:creator>
  <cp:lastModifiedBy>Kostas Tsitounas</cp:lastModifiedBy>
  <cp:revision>1169</cp:revision>
  <dcterms:created xsi:type="dcterms:W3CDTF">2016-04-12T10:11:03Z</dcterms:created>
  <dcterms:modified xsi:type="dcterms:W3CDTF">2018-10-26T06:11:30Z</dcterms:modified>
</cp:coreProperties>
</file>