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1" r:id="rId1"/>
  </p:sldMasterIdLst>
  <p:notesMasterIdLst>
    <p:notesMasterId r:id="rId12"/>
  </p:notesMasterIdLst>
  <p:handoutMasterIdLst>
    <p:handoutMasterId r:id="rId13"/>
  </p:handoutMasterIdLst>
  <p:sldIdLst>
    <p:sldId id="819" r:id="rId2"/>
    <p:sldId id="820" r:id="rId3"/>
    <p:sldId id="795" r:id="rId4"/>
    <p:sldId id="813" r:id="rId5"/>
    <p:sldId id="814" r:id="rId6"/>
    <p:sldId id="815" r:id="rId7"/>
    <p:sldId id="818" r:id="rId8"/>
    <p:sldId id="817" r:id="rId9"/>
    <p:sldId id="821" r:id="rId10"/>
    <p:sldId id="511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870"/>
    <a:srgbClr val="A3A28A"/>
    <a:srgbClr val="089C83"/>
    <a:srgbClr val="313332"/>
    <a:srgbClr val="768CB8"/>
    <a:srgbClr val="E22A51"/>
    <a:srgbClr val="BD81B9"/>
    <a:srgbClr val="28524A"/>
    <a:srgbClr val="904680"/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12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97325275570838E-2"/>
          <c:y val="6.8146465813785889E-2"/>
          <c:w val="0.48419341480632966"/>
          <c:h val="0.87767977679597986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F444-457F-983B-73BD0146835B}"/>
              </c:ext>
            </c:extLst>
          </c:dPt>
          <c:dPt>
            <c:idx val="1"/>
            <c:bubble3D val="0"/>
            <c:spPr>
              <a:solidFill>
                <a:srgbClr val="3C48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44-457F-983B-73BD0146835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444-457F-983B-73BD0146835B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44-457F-983B-73BD0146835B}"/>
              </c:ext>
            </c:extLst>
          </c:dPt>
          <c:dPt>
            <c:idx val="4"/>
            <c:bubble3D val="0"/>
            <c:spPr>
              <a:solidFill>
                <a:srgbClr val="089C8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444-457F-983B-73BD0146835B}"/>
              </c:ext>
            </c:extLst>
          </c:dPt>
          <c:dPt>
            <c:idx val="5"/>
            <c:bubble3D val="0"/>
            <c:spPr>
              <a:solidFill>
                <a:srgbClr val="A3A2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44-457F-983B-73BD0146835B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24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444-457F-983B-73BD0146835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24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444-457F-983B-73BD014683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4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Φύλλο1!$A$2:$A$7</c:f>
              <c:strCache>
                <c:ptCount val="6"/>
                <c:pt idx="0">
                  <c:v>Καμία</c:v>
                </c:pt>
                <c:pt idx="1">
                  <c:v>Αντικειμενικής αξίας έως 100.000 ευρώ</c:v>
                </c:pt>
                <c:pt idx="2">
                  <c:v>Αντικειμενικής αξίας έως 200.000 ευρώ</c:v>
                </c:pt>
                <c:pt idx="3">
                  <c:v>Αντικειμενικής αξίας έως 300.000 ευρώ</c:v>
                </c:pt>
                <c:pt idx="4">
                  <c:v>'Ολες</c:v>
                </c:pt>
                <c:pt idx="5">
                  <c:v>ΔΞ/ΔΑ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11</c:v>
                </c:pt>
                <c:pt idx="1">
                  <c:v>20</c:v>
                </c:pt>
                <c:pt idx="2">
                  <c:v>27</c:v>
                </c:pt>
                <c:pt idx="3">
                  <c:v>11</c:v>
                </c:pt>
                <c:pt idx="4">
                  <c:v>30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44-457F-983B-73BD01468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622709387382539"/>
          <c:y val="2.8319764250469875E-2"/>
          <c:w val="0.25235147506676092"/>
          <c:h val="0.840435192058325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77122826082902"/>
          <c:y val="2.5720794424571321E-2"/>
          <c:w val="0.78591243175896242"/>
          <c:h val="0.94855841115085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ΑΝΔΡΑΣ</c:v>
                </c:pt>
              </c:strCache>
            </c:strRef>
          </c:tx>
          <c:spPr>
            <a:solidFill>
              <a:srgbClr val="768C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1</c:v>
                </c:pt>
                <c:pt idx="1">
                  <c:v>27</c:v>
                </c:pt>
                <c:pt idx="2">
                  <c:v>11</c:v>
                </c:pt>
                <c:pt idx="3">
                  <c:v>25</c:v>
                </c:pt>
                <c:pt idx="4">
                  <c:v>22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4-4615-BDEC-1A6583DC055E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ΓΥΝΑΙΚΑ</c:v>
                </c:pt>
              </c:strCache>
            </c:strRef>
          </c:tx>
          <c:spPr>
            <a:solidFill>
              <a:srgbClr val="E22A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Φύλλο1!$C$2:$C$7</c:f>
              <c:numCache>
                <c:formatCode>General</c:formatCode>
                <c:ptCount val="6"/>
                <c:pt idx="0">
                  <c:v>1</c:v>
                </c:pt>
                <c:pt idx="1">
                  <c:v>31</c:v>
                </c:pt>
                <c:pt idx="2">
                  <c:v>11</c:v>
                </c:pt>
                <c:pt idx="3">
                  <c:v>29</c:v>
                </c:pt>
                <c:pt idx="4">
                  <c:v>19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F4-4615-BDEC-1A6583DC0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0098304"/>
        <c:axId val="90100096"/>
      </c:barChart>
      <c:catAx>
        <c:axId val="90098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90100096"/>
        <c:crosses val="autoZero"/>
        <c:auto val="1"/>
        <c:lblAlgn val="ctr"/>
        <c:lblOffset val="100"/>
        <c:noMultiLvlLbl val="0"/>
      </c:catAx>
      <c:valAx>
        <c:axId val="90100096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9009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788586706381738"/>
          <c:y val="0.47742995683510947"/>
          <c:w val="0.16713196764645188"/>
          <c:h val="0.2573244059568101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02446645524199"/>
          <c:y val="2.5720794424571321E-2"/>
          <c:w val="0.79565919356454984"/>
          <c:h val="0.94855841115085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Άνω των 55</c:v>
                </c:pt>
              </c:strCache>
            </c:strRef>
          </c:tx>
          <c:spPr>
            <a:solidFill>
              <a:srgbClr val="655A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0</c:v>
                </c:pt>
                <c:pt idx="1">
                  <c:v>27</c:v>
                </c:pt>
                <c:pt idx="2">
                  <c:v>13</c:v>
                </c:pt>
                <c:pt idx="3">
                  <c:v>33</c:v>
                </c:pt>
                <c:pt idx="4">
                  <c:v>17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EA-469F-9919-25F3E252C8F4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35-54</c:v>
                </c:pt>
              </c:strCache>
            </c:strRef>
          </c:tx>
          <c:spPr>
            <a:solidFill>
              <a:srgbClr val="089C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Φύλλο1!$C$2:$C$7</c:f>
              <c:numCache>
                <c:formatCode>General</c:formatCode>
                <c:ptCount val="6"/>
                <c:pt idx="0">
                  <c:v>0</c:v>
                </c:pt>
                <c:pt idx="1">
                  <c:v>33</c:v>
                </c:pt>
                <c:pt idx="2">
                  <c:v>10</c:v>
                </c:pt>
                <c:pt idx="3">
                  <c:v>30</c:v>
                </c:pt>
                <c:pt idx="4">
                  <c:v>15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EA-469F-9919-25F3E252C8F4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18-34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Φύλλο1!$D$2:$D$7</c:f>
              <c:numCache>
                <c:formatCode>General</c:formatCode>
                <c:ptCount val="6"/>
                <c:pt idx="0">
                  <c:v>4</c:v>
                </c:pt>
                <c:pt idx="1">
                  <c:v>26</c:v>
                </c:pt>
                <c:pt idx="2">
                  <c:v>10</c:v>
                </c:pt>
                <c:pt idx="3">
                  <c:v>14</c:v>
                </c:pt>
                <c:pt idx="4">
                  <c:v>31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EA-469F-9919-25F3E252C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5225728"/>
        <c:axId val="115227264"/>
      </c:barChart>
      <c:catAx>
        <c:axId val="115225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115227264"/>
        <c:crosses val="autoZero"/>
        <c:auto val="1"/>
        <c:lblAlgn val="ctr"/>
        <c:lblOffset val="100"/>
        <c:noMultiLvlLbl val="0"/>
      </c:catAx>
      <c:valAx>
        <c:axId val="115227264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11522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294896884961235"/>
          <c:y val="0.12285419138282976"/>
          <c:w val="0.13894990208286931"/>
          <c:h val="0.2028712497134334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6700991933102"/>
          <c:y val="2.5720794424571321E-2"/>
          <c:w val="0.80401356082648157"/>
          <c:h val="0.94855841115085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Τριτοβάθμια εκπαίδευση</c:v>
                </c:pt>
              </c:strCache>
            </c:strRef>
          </c:tx>
          <c:spPr>
            <a:solidFill>
              <a:srgbClr val="768C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2</c:v>
                </c:pt>
                <c:pt idx="1">
                  <c:v>29</c:v>
                </c:pt>
                <c:pt idx="2">
                  <c:v>11</c:v>
                </c:pt>
                <c:pt idx="3">
                  <c:v>23</c:v>
                </c:pt>
                <c:pt idx="4">
                  <c:v>20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D-4285-82C9-82044043CC7B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Απόφοιτος τεχνικής εκπαίδευσης/ΙΕΚ</c:v>
                </c:pt>
              </c:strCache>
            </c:strRef>
          </c:tx>
          <c:spPr>
            <a:solidFill>
              <a:srgbClr val="A3A28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Φύλλο1!$C$2:$C$7</c:f>
              <c:numCache>
                <c:formatCode>General</c:formatCode>
                <c:ptCount val="6"/>
                <c:pt idx="0">
                  <c:v>0</c:v>
                </c:pt>
                <c:pt idx="1">
                  <c:v>29</c:v>
                </c:pt>
                <c:pt idx="2">
                  <c:v>7</c:v>
                </c:pt>
                <c:pt idx="3">
                  <c:v>32</c:v>
                </c:pt>
                <c:pt idx="4">
                  <c:v>24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FD-4285-82C9-82044043CC7B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Απόφοιτος Λυκείου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Φύλλο1!$D$2:$D$7</c:f>
              <c:numCache>
                <c:formatCode>General</c:formatCode>
                <c:ptCount val="6"/>
                <c:pt idx="0">
                  <c:v>0</c:v>
                </c:pt>
                <c:pt idx="1">
                  <c:v>31</c:v>
                </c:pt>
                <c:pt idx="2">
                  <c:v>16</c:v>
                </c:pt>
                <c:pt idx="3">
                  <c:v>29</c:v>
                </c:pt>
                <c:pt idx="4">
                  <c:v>18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FD-4285-82C9-82044043CC7B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Υποχρεωτική εκπαίδευση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Φύλλο1!$E$2:$E$7</c:f>
              <c:numCache>
                <c:formatCode>General</c:formatCode>
                <c:ptCount val="6"/>
                <c:pt idx="0">
                  <c:v>0</c:v>
                </c:pt>
                <c:pt idx="1">
                  <c:v>26</c:v>
                </c:pt>
                <c:pt idx="2">
                  <c:v>4</c:v>
                </c:pt>
                <c:pt idx="3">
                  <c:v>30</c:v>
                </c:pt>
                <c:pt idx="4">
                  <c:v>26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FD-4285-82C9-82044043C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5409664"/>
        <c:axId val="115411200"/>
      </c:barChart>
      <c:catAx>
        <c:axId val="115409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115411200"/>
        <c:crosses val="autoZero"/>
        <c:auto val="1"/>
        <c:lblAlgn val="ctr"/>
        <c:lblOffset val="100"/>
        <c:noMultiLvlLbl val="0"/>
      </c:catAx>
      <c:valAx>
        <c:axId val="115411200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11540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49430357139353"/>
          <c:y val="0.49491007000294451"/>
          <c:w val="0.2837589346230196"/>
          <c:h val="0.3817157605112536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45488828062079"/>
          <c:y val="2.5720794424571321E-2"/>
          <c:w val="0.80122877173917095"/>
          <c:h val="0.94855841115085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ΑΝΕΡΓΟΙ</c:v>
                </c:pt>
              </c:strCache>
            </c:strRef>
          </c:tx>
          <c:spPr>
            <a:solidFill>
              <a:srgbClr val="A3A28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0</c:v>
                </c:pt>
                <c:pt idx="1">
                  <c:v>34</c:v>
                </c:pt>
                <c:pt idx="2">
                  <c:v>9</c:v>
                </c:pt>
                <c:pt idx="3">
                  <c:v>22</c:v>
                </c:pt>
                <c:pt idx="4">
                  <c:v>25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C-46A3-8303-112F5F426D28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ΜΗ ΕΝΕΡΓΟΙ</c:v>
                </c:pt>
              </c:strCache>
            </c:strRef>
          </c:tx>
          <c:spPr>
            <a:solidFill>
              <a:srgbClr val="E22A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Φύλλο1!$C$2:$C$7</c:f>
              <c:numCache>
                <c:formatCode>General</c:formatCode>
                <c:ptCount val="6"/>
                <c:pt idx="0">
                  <c:v>1</c:v>
                </c:pt>
                <c:pt idx="1">
                  <c:v>26</c:v>
                </c:pt>
                <c:pt idx="2">
                  <c:v>11</c:v>
                </c:pt>
                <c:pt idx="3">
                  <c:v>33</c:v>
                </c:pt>
                <c:pt idx="4">
                  <c:v>21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C-46A3-8303-112F5F426D28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ΕΝΕΡΓΟΙ</c:v>
                </c:pt>
              </c:strCache>
            </c:strRef>
          </c:tx>
          <c:spPr>
            <a:solidFill>
              <a:srgbClr val="089C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Φύλλο1!$D$2:$D$7</c:f>
              <c:numCache>
                <c:formatCode>General</c:formatCode>
                <c:ptCount val="6"/>
                <c:pt idx="0">
                  <c:v>0</c:v>
                </c:pt>
                <c:pt idx="1">
                  <c:v>30</c:v>
                </c:pt>
                <c:pt idx="2">
                  <c:v>12</c:v>
                </c:pt>
                <c:pt idx="3">
                  <c:v>25</c:v>
                </c:pt>
                <c:pt idx="4">
                  <c:v>18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DC-46A3-8303-112F5F426D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5493888"/>
        <c:axId val="115507968"/>
      </c:barChart>
      <c:catAx>
        <c:axId val="115493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115507968"/>
        <c:crosses val="autoZero"/>
        <c:auto val="1"/>
        <c:lblAlgn val="ctr"/>
        <c:lblOffset val="100"/>
        <c:noMultiLvlLbl val="0"/>
      </c:catAx>
      <c:valAx>
        <c:axId val="11550796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11549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294896884961235"/>
          <c:y val="0.12285419138282976"/>
          <c:w val="0.13894990208286931"/>
          <c:h val="0.2028712497134334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73403224961188"/>
          <c:y val="2.5633775370694351E-2"/>
          <c:w val="0.81326596775038806"/>
          <c:h val="0.9487324492586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Όλα αυτά πια δε σημαίνουν τίποτα/ΔΞ/ΔΑ</c:v>
                </c:pt>
              </c:strCache>
            </c:strRef>
          </c:tx>
          <c:spPr>
            <a:solidFill>
              <a:srgbClr val="31333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3</c:v>
                </c:pt>
                <c:pt idx="1">
                  <c:v>38</c:v>
                </c:pt>
                <c:pt idx="2">
                  <c:v>10</c:v>
                </c:pt>
                <c:pt idx="3">
                  <c:v>23</c:v>
                </c:pt>
                <c:pt idx="4">
                  <c:v>15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4C-49B5-93EB-DDDF69D1C515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  7-10</c:v>
                </c:pt>
              </c:strCache>
            </c:strRef>
          </c:tx>
          <c:spPr>
            <a:solidFill>
              <a:srgbClr val="768C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Φύλλο1!$C$2:$C$7</c:f>
              <c:numCache>
                <c:formatCode>General</c:formatCode>
                <c:ptCount val="6"/>
                <c:pt idx="0">
                  <c:v>0</c:v>
                </c:pt>
                <c:pt idx="1">
                  <c:v>27</c:v>
                </c:pt>
                <c:pt idx="2">
                  <c:v>13</c:v>
                </c:pt>
                <c:pt idx="3">
                  <c:v>23</c:v>
                </c:pt>
                <c:pt idx="4">
                  <c:v>19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4C-49B5-93EB-DDDF69D1C515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 4-6</c:v>
                </c:pt>
              </c:strCache>
            </c:strRef>
          </c:tx>
          <c:spPr>
            <a:solidFill>
              <a:srgbClr val="28524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Φύλλο1!$D$2:$D$7</c:f>
              <c:numCache>
                <c:formatCode>General</c:formatCode>
                <c:ptCount val="6"/>
                <c:pt idx="0">
                  <c:v>0</c:v>
                </c:pt>
                <c:pt idx="1">
                  <c:v>22</c:v>
                </c:pt>
                <c:pt idx="2">
                  <c:v>11</c:v>
                </c:pt>
                <c:pt idx="3">
                  <c:v>29</c:v>
                </c:pt>
                <c:pt idx="4">
                  <c:v>25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4C-49B5-93EB-DDDF69D1C515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  0-3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ΔΞ/ΔΑ</c:v>
                </c:pt>
                <c:pt idx="1">
                  <c:v>'Ολες</c:v>
                </c:pt>
                <c:pt idx="2">
                  <c:v>Αντικειμενικής αξίας έως 300.000 ευρώ</c:v>
                </c:pt>
                <c:pt idx="3">
                  <c:v>Αντικειμενικής αξίας έως 200.000 ευρώ</c:v>
                </c:pt>
                <c:pt idx="4">
                  <c:v>Αντικειμενικής αξίας έως 100.000 ευρώ</c:v>
                </c:pt>
                <c:pt idx="5">
                  <c:v>Καμία</c:v>
                </c:pt>
              </c:strCache>
            </c:strRef>
          </c:cat>
          <c:val>
            <c:numRef>
              <c:f>Φύλλο1!$E$2:$E$7</c:f>
              <c:numCache>
                <c:formatCode>General</c:formatCode>
                <c:ptCount val="6"/>
                <c:pt idx="0">
                  <c:v>0</c:v>
                </c:pt>
                <c:pt idx="1">
                  <c:v>26</c:v>
                </c:pt>
                <c:pt idx="2">
                  <c:v>11</c:v>
                </c:pt>
                <c:pt idx="3">
                  <c:v>33</c:v>
                </c:pt>
                <c:pt idx="4">
                  <c:v>23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4C-49B5-93EB-DDDF69D1C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5620480"/>
        <c:axId val="115642752"/>
      </c:barChart>
      <c:catAx>
        <c:axId val="115620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115642752"/>
        <c:crosses val="autoZero"/>
        <c:auto val="1"/>
        <c:lblAlgn val="ctr"/>
        <c:lblOffset val="100"/>
        <c:noMultiLvlLbl val="0"/>
      </c:catAx>
      <c:valAx>
        <c:axId val="115642752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11562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198985240398593"/>
          <c:y val="0.25467346685798525"/>
          <c:w val="0.28826338579042732"/>
          <c:h val="0.3361285786401409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F9B34CC-D68A-4896-A1B4-6A55737BDDEE}" type="datetimeFigureOut">
              <a:rPr lang="en-US"/>
              <a:pPr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4602C49-4FBE-4FD9-B04D-E57DA7405F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50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9E4F55-A334-4439-A3A6-34503CDDAFB7}" type="datetimeFigureOut">
              <a:rPr lang="en-US"/>
              <a:pPr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F04DFD9-D4BB-4024-8DB6-250AC2387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57979F-13DD-AC46-85FA-5AAC22773EA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6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57979F-13DD-AC46-85FA-5AAC22773E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5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91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17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52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35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9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71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4A9481-B67F-464A-9D98-C32EB1A5702A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7FD6C-CC44-48AB-8F92-E5A8EAA12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0A6A2-2D1C-4471-9325-D0E6A1FB4BFA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208C2-59E2-46C8-8B15-8EFB090EE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F777A-AB8B-4136-9AEA-313DBA5A991E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36A5-8CBD-4D22-A32E-933F8B444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24940-DD96-4E6F-8235-741C1C27577D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E9DAA-274C-4CBF-9006-4699E96F4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D62E-7A29-4E38-AC96-915D5F0B0626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50A01-77D5-451D-8DFC-E24BC64A142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E7B07-A3CD-4B1D-806D-70CF5390B279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AEF87-91BA-490A-BF63-C652BEC836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C812D-3991-4D4B-8F9B-BADCE57DC186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02912-5781-401D-ADBE-3EF0FD569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0811A-19A0-40A6-AAAF-AFE90ADBB5F2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C781-F339-4000-95AE-B9DCD0656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A9915-B077-42C9-8461-B4B558B842F1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FD421-6D2A-4143-9221-254BF651E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E5BB2-607D-4EBF-81EC-893297FABDEE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0D39B-87B8-410D-8316-D7B6EE602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1592C8-D085-42BE-8A53-977043875F7E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3889C-42FD-4BBE-9A7A-E42E38921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9316622-CFF5-4F9E-B19B-DF61DFF1D299}" type="datetime1">
              <a:rPr lang="el-GR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01303D9-AAB4-423C-83C3-92F918DC76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12" r:id="rId2"/>
    <p:sldLayoutId id="2147483920" r:id="rId3"/>
    <p:sldLayoutId id="2147483913" r:id="rId4"/>
    <p:sldLayoutId id="2147483921" r:id="rId5"/>
    <p:sldLayoutId id="2147483914" r:id="rId6"/>
    <p:sldLayoutId id="2147483915" r:id="rId7"/>
    <p:sldLayoutId id="2147483922" r:id="rId8"/>
    <p:sldLayoutId id="2147483916" r:id="rId9"/>
    <p:sldLayoutId id="2147483917" r:id="rId10"/>
    <p:sldLayoutId id="214748391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3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4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chart" Target="../charts/chart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6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logo_prorata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29713" y="2597951"/>
            <a:ext cx="78845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l-GR" sz="5000" b="1" dirty="0">
                <a:solidFill>
                  <a:srgbClr val="AB0D89"/>
                </a:solidFill>
                <a:latin typeface="Century Gothic" panose="020B0502020202020204" pitchFamily="34" charset="0"/>
                <a:cs typeface="Arial" charset="0"/>
              </a:rPr>
              <a:t>Ερώτηση της Δευτέρας</a:t>
            </a: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2794674" y="4243164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atin typeface="Century Gothic" panose="020B0502020202020204" pitchFamily="34" charset="0"/>
              </a:rPr>
              <a:t>03 – 05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l-GR" b="1" dirty="0">
                <a:latin typeface="Century Gothic" panose="020B0502020202020204" pitchFamily="34" charset="0"/>
              </a:rPr>
              <a:t>Δεκεμβρίου 2018</a:t>
            </a: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836" y="6134474"/>
            <a:ext cx="1351795" cy="287732"/>
          </a:xfrm>
          <a:prstGeom prst="rect">
            <a:avLst/>
          </a:prstGeom>
        </p:spPr>
      </p:pic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794673" y="5737006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C00000"/>
                </a:solidFill>
                <a:latin typeface="Century Gothic" panose="020B0502020202020204" pitchFamily="34" charset="0"/>
              </a:rPr>
              <a:t>σε συνεργασία με την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" y="-445689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98344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logo_prorata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7483648" y="-2147483648"/>
            <a:ext cx="0" cy="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2794674" y="4243164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atin typeface="Century Gothic" panose="020B0502020202020204" pitchFamily="34" charset="0"/>
              </a:rPr>
              <a:t>03 – 05 Δεκεμβρίου 2018</a:t>
            </a: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836" y="2927038"/>
            <a:ext cx="1351795" cy="287732"/>
          </a:xfrm>
          <a:prstGeom prst="rect">
            <a:avLst/>
          </a:prstGeom>
        </p:spPr>
      </p:pic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794673" y="2529570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C00000"/>
                </a:solidFill>
                <a:latin typeface="Century Gothic" panose="020B0502020202020204" pitchFamily="34" charset="0"/>
              </a:rPr>
              <a:t>σε συνεργασία με την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" y="-445689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4881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5" y="1014413"/>
            <a:ext cx="7169150" cy="990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36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3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386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388" name="TextBox 23"/>
          <p:cNvSpPr txBox="1">
            <a:spLocks noChangeArrowheads="1"/>
          </p:cNvSpPr>
          <p:nvPr/>
        </p:nvSpPr>
        <p:spPr bwMode="auto">
          <a:xfrm>
            <a:off x="1311276" y="3175630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</a:t>
            </a:r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online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συμπλήρωση δομημένου ερωτηματολογίου</a:t>
            </a:r>
          </a:p>
        </p:txBody>
      </p:sp>
      <p:pic>
        <p:nvPicPr>
          <p:cNvPr id="16389" name="Picture 24" descr="peop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846513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25"/>
          <p:cNvSpPr txBox="1">
            <a:spLocks noChangeArrowheads="1"/>
          </p:cNvSpPr>
          <p:nvPr/>
        </p:nvSpPr>
        <p:spPr bwMode="auto">
          <a:xfrm>
            <a:off x="1311276" y="2290764"/>
            <a:ext cx="4775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(Αριθμός Μητρώου ΕΣΡ: 56)</a:t>
            </a:r>
          </a:p>
        </p:txBody>
      </p:sp>
      <p:pic>
        <p:nvPicPr>
          <p:cNvPr id="16391" name="Picture 26" descr="let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2290763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27"/>
          <p:cNvSpPr>
            <a:spLocks noChangeArrowheads="1"/>
          </p:cNvSpPr>
          <p:nvPr/>
        </p:nvSpPr>
        <p:spPr bwMode="auto">
          <a:xfrm>
            <a:off x="1311276" y="3979237"/>
            <a:ext cx="3398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Γενικός πληθυσμός άνω των 1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7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ετών</a:t>
            </a:r>
          </a:p>
        </p:txBody>
      </p:sp>
      <p:pic>
        <p:nvPicPr>
          <p:cNvPr id="16393" name="Picture 30" descr="locat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738474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395" name="TextBox 33"/>
          <p:cNvSpPr txBox="1">
            <a:spLocks noChangeArrowheads="1"/>
          </p:cNvSpPr>
          <p:nvPr/>
        </p:nvSpPr>
        <p:spPr bwMode="auto">
          <a:xfrm>
            <a:off x="1311276" y="4738474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επικράτειας</a:t>
            </a:r>
          </a:p>
        </p:txBody>
      </p:sp>
      <p:pic>
        <p:nvPicPr>
          <p:cNvPr id="16398" name="Picture 39" descr="calenda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10" y="3287713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TextBox 40"/>
          <p:cNvSpPr txBox="1">
            <a:spLocks noChangeArrowheads="1"/>
          </p:cNvSpPr>
          <p:nvPr/>
        </p:nvSpPr>
        <p:spPr bwMode="auto">
          <a:xfrm>
            <a:off x="7080010" y="3406463"/>
            <a:ext cx="206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03 – 05 Δεκεμβρίου 2018</a:t>
            </a:r>
          </a:p>
        </p:txBody>
      </p:sp>
      <p:pic>
        <p:nvPicPr>
          <p:cNvPr id="16400" name="Picture 44" descr="commer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10" y="2153902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45" descr="pain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3844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TextBox 46"/>
          <p:cNvSpPr txBox="1">
            <a:spLocks noChangeArrowheads="1"/>
          </p:cNvSpPr>
          <p:nvPr/>
        </p:nvSpPr>
        <p:spPr bwMode="auto">
          <a:xfrm>
            <a:off x="1303918" y="5638448"/>
            <a:ext cx="34061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815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ερωτηματολόγια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 ηλικίας.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403" name="TextBox 47"/>
          <p:cNvSpPr txBox="1">
            <a:spLocks noChangeArrowheads="1"/>
          </p:cNvSpPr>
          <p:nvPr/>
        </p:nvSpPr>
        <p:spPr bwMode="auto">
          <a:xfrm>
            <a:off x="7080010" y="2285127"/>
            <a:ext cx="2063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χωρίς πιθανότητα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6086914" y="1886098"/>
            <a:ext cx="15875" cy="4740275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408" name="Picture 29" descr="typography-2 αντίγραφο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595027"/>
            <a:ext cx="1638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icon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86461" y="935891"/>
            <a:ext cx="1151897" cy="1151897"/>
          </a:xfrm>
          <a:prstGeom prst="rect">
            <a:avLst/>
          </a:prstGeom>
        </p:spPr>
      </p:pic>
      <p:pic>
        <p:nvPicPr>
          <p:cNvPr id="25" name="Picture 50" descr="telephone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2093" y="3108815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Εικόνα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8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Γράφημα 6"/>
          <p:cNvGraphicFramePr/>
          <p:nvPr>
            <p:extLst>
              <p:ext uri="{D42A27DB-BD31-4B8C-83A1-F6EECF244321}">
                <p14:modId xmlns:p14="http://schemas.microsoft.com/office/powerpoint/2010/main" val="1529658389"/>
              </p:ext>
            </p:extLst>
          </p:nvPr>
        </p:nvGraphicFramePr>
        <p:xfrm>
          <a:off x="0" y="1573068"/>
          <a:ext cx="9120977" cy="528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590063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Ποιες κατοικίες πιστεύετε ότι θα πρέπει να προστατέψει η κυβέρνηση από τους πλειστηριασμούς το 2019;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 descr="signs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68313" y="903557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83" y="5976095"/>
            <a:ext cx="736998" cy="736978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40" y="3542096"/>
            <a:ext cx="2559933" cy="133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7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Γράφημα 18"/>
          <p:cNvGraphicFramePr/>
          <p:nvPr>
            <p:extLst>
              <p:ext uri="{D42A27DB-BD31-4B8C-83A1-F6EECF244321}">
                <p14:modId xmlns:p14="http://schemas.microsoft.com/office/powerpoint/2010/main" val="2685136916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825" y="6209730"/>
            <a:ext cx="509419" cy="50940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grpSp>
        <p:nvGrpSpPr>
          <p:cNvPr id="18" name="Ομάδα 12"/>
          <p:cNvGrpSpPr/>
          <p:nvPr/>
        </p:nvGrpSpPr>
        <p:grpSpPr>
          <a:xfrm>
            <a:off x="7748762" y="6417239"/>
            <a:ext cx="2607442" cy="354590"/>
            <a:chOff x="6357087" y="1265601"/>
            <a:chExt cx="2607442" cy="354590"/>
          </a:xfrm>
        </p:grpSpPr>
        <p:pic>
          <p:nvPicPr>
            <p:cNvPr id="21" name="Εικόνα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449853" y="1343192"/>
              <a:ext cx="2514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φύλου</a:t>
              </a:r>
            </a:p>
          </p:txBody>
        </p:sp>
      </p:grpSp>
      <p:sp>
        <p:nvSpPr>
          <p:cNvPr id="13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590063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Ποιες κατοικίες πιστεύετε ότι θα πρέπει να προστατέψει η κυβέρνηση από τους πλειστηριασμούς το 2019;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20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68313" y="903557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710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Γράφημα 18"/>
          <p:cNvGraphicFramePr/>
          <p:nvPr>
            <p:extLst>
              <p:ext uri="{D42A27DB-BD31-4B8C-83A1-F6EECF244321}">
                <p14:modId xmlns:p14="http://schemas.microsoft.com/office/powerpoint/2010/main" val="3031726619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grpSp>
        <p:nvGrpSpPr>
          <p:cNvPr id="11" name="Ομάδα 12"/>
          <p:cNvGrpSpPr/>
          <p:nvPr/>
        </p:nvGrpSpPr>
        <p:grpSpPr>
          <a:xfrm>
            <a:off x="7748762" y="6417239"/>
            <a:ext cx="2607442" cy="354590"/>
            <a:chOff x="6357087" y="1265601"/>
            <a:chExt cx="2607442" cy="354590"/>
          </a:xfrm>
        </p:grpSpPr>
        <p:pic>
          <p:nvPicPr>
            <p:cNvPr id="12" name="Εικόνα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449853" y="1343192"/>
              <a:ext cx="2514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ηλικίας</a:t>
              </a:r>
            </a:p>
          </p:txBody>
        </p:sp>
      </p:grpSp>
      <p:pic>
        <p:nvPicPr>
          <p:cNvPr id="17" name="Εικόνα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251" y="6209730"/>
            <a:ext cx="509419" cy="50940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sp>
        <p:nvSpPr>
          <p:cNvPr id="20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590063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Ποιες κατοικίες πιστεύετε ότι θα πρέπει να προστατέψει η κυβέρνηση από τους πλειστηριασμούς το 2019;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22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68313" y="903557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690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Γράφημα 18"/>
          <p:cNvGraphicFramePr/>
          <p:nvPr>
            <p:extLst>
              <p:ext uri="{D42A27DB-BD31-4B8C-83A1-F6EECF244321}">
                <p14:modId xmlns:p14="http://schemas.microsoft.com/office/powerpoint/2010/main" val="2538727711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grpSp>
        <p:nvGrpSpPr>
          <p:cNvPr id="17" name="Ομάδα 12"/>
          <p:cNvGrpSpPr/>
          <p:nvPr/>
        </p:nvGrpSpPr>
        <p:grpSpPr>
          <a:xfrm>
            <a:off x="7516746" y="6417239"/>
            <a:ext cx="2607442" cy="354590"/>
            <a:chOff x="6357087" y="1265601"/>
            <a:chExt cx="2607442" cy="354590"/>
          </a:xfrm>
        </p:grpSpPr>
        <p:pic>
          <p:nvPicPr>
            <p:cNvPr id="21" name="Εικόνα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449853" y="1343192"/>
              <a:ext cx="2514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εκπαίδευσης</a:t>
              </a:r>
            </a:p>
          </p:txBody>
        </p:sp>
      </p:grpSp>
      <p:pic>
        <p:nvPicPr>
          <p:cNvPr id="24" name="Εικόνα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251" y="6209730"/>
            <a:ext cx="509419" cy="509405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sp>
        <p:nvSpPr>
          <p:cNvPr id="15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590063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Ποιες κατοικίες πιστεύετε ότι θα πρέπει να προστατέψει η κυβέρνηση από τους πλειστηριασμούς το 2019;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18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68313" y="903557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749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Γράφημα 18"/>
          <p:cNvGraphicFramePr/>
          <p:nvPr>
            <p:extLst>
              <p:ext uri="{D42A27DB-BD31-4B8C-83A1-F6EECF244321}">
                <p14:modId xmlns:p14="http://schemas.microsoft.com/office/powerpoint/2010/main" val="2172202075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grpSp>
        <p:nvGrpSpPr>
          <p:cNvPr id="11" name="Ομάδα 12"/>
          <p:cNvGrpSpPr/>
          <p:nvPr/>
        </p:nvGrpSpPr>
        <p:grpSpPr>
          <a:xfrm>
            <a:off x="7407562" y="6417239"/>
            <a:ext cx="2607442" cy="354590"/>
            <a:chOff x="6357087" y="1265601"/>
            <a:chExt cx="2607442" cy="354590"/>
          </a:xfrm>
        </p:grpSpPr>
        <p:pic>
          <p:nvPicPr>
            <p:cNvPr id="12" name="Εικόνα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449853" y="1343192"/>
              <a:ext cx="2514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απασχόλησης</a:t>
              </a:r>
            </a:p>
          </p:txBody>
        </p:sp>
      </p:grpSp>
      <p:pic>
        <p:nvPicPr>
          <p:cNvPr id="15" name="Εικόνα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pic>
        <p:nvPicPr>
          <p:cNvPr id="20" name="Εικόνα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893" y="6223378"/>
            <a:ext cx="509419" cy="509405"/>
          </a:xfrm>
          <a:prstGeom prst="rect">
            <a:avLst/>
          </a:prstGeom>
        </p:spPr>
      </p:pic>
      <p:sp>
        <p:nvSpPr>
          <p:cNvPr id="17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590063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Ποιες κατοικίες πιστεύετε ότι θα πρέπει να προστατέψει η κυβέρνηση από τους πλειστηριασμούς το 2019;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22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68313" y="903557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236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Γράφημα 16"/>
          <p:cNvGraphicFramePr/>
          <p:nvPr>
            <p:extLst>
              <p:ext uri="{D42A27DB-BD31-4B8C-83A1-F6EECF244321}">
                <p14:modId xmlns:p14="http://schemas.microsoft.com/office/powerpoint/2010/main" val="50435666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grpSp>
        <p:nvGrpSpPr>
          <p:cNvPr id="28" name="Ομάδα 12"/>
          <p:cNvGrpSpPr/>
          <p:nvPr/>
        </p:nvGrpSpPr>
        <p:grpSpPr>
          <a:xfrm>
            <a:off x="5335820" y="6485326"/>
            <a:ext cx="3835471" cy="354590"/>
            <a:chOff x="6357087" y="1265601"/>
            <a:chExt cx="3835471" cy="354590"/>
          </a:xfrm>
        </p:grpSpPr>
        <p:pic>
          <p:nvPicPr>
            <p:cNvPr id="29" name="Εικόνα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6449853" y="1343192"/>
              <a:ext cx="37427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τοποθέτησης στον άξονα αριστερά - δεξιά</a:t>
              </a:r>
            </a:p>
          </p:txBody>
        </p:sp>
      </p:grpSp>
      <p:pic>
        <p:nvPicPr>
          <p:cNvPr id="13" name="Εικόνα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472" y="6223378"/>
            <a:ext cx="509419" cy="509405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sp>
        <p:nvSpPr>
          <p:cNvPr id="15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590063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Ποιες κατοικίες πιστεύετε ότι θα πρέπει να προστατέψει η κυβέρνηση από τους πλειστηριασμούς το 2019;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19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68313" y="903557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152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581" y="5017655"/>
            <a:ext cx="509419" cy="50940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grpSp>
        <p:nvGrpSpPr>
          <p:cNvPr id="21" name="Ομάδα 12"/>
          <p:cNvGrpSpPr/>
          <p:nvPr/>
        </p:nvGrpSpPr>
        <p:grpSpPr>
          <a:xfrm>
            <a:off x="5840789" y="6198724"/>
            <a:ext cx="3835471" cy="539256"/>
            <a:chOff x="6357087" y="1265601"/>
            <a:chExt cx="3835471" cy="539256"/>
          </a:xfrm>
        </p:grpSpPr>
        <p:pic>
          <p:nvPicPr>
            <p:cNvPr id="22" name="Εικόνα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449853" y="1343192"/>
              <a:ext cx="37427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του κόμματος που αισθάνονται ότι βρίσκονται πιο κοντά</a:t>
              </a:r>
            </a:p>
          </p:txBody>
        </p:sp>
      </p:grpSp>
      <p:graphicFrame>
        <p:nvGraphicFramePr>
          <p:cNvPr id="24" name="Πίνακας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397645"/>
              </p:ext>
            </p:extLst>
          </p:nvPr>
        </p:nvGraphicFramePr>
        <p:xfrm>
          <a:off x="351259" y="1503674"/>
          <a:ext cx="8242232" cy="4134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4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8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  <a:endParaRPr lang="el-GR" sz="16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05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ΣΥΡΙΖΑ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ΝΕΑ ΔΗΜΟΚΡΑΤΙΑ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ΧΡΥΣΗ ΑΥΓΗ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ΚΙΝΗΜΑ ΑΛΛΑΓΗΣ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ΚΚΕ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80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Κα</a:t>
                      </a:r>
                      <a:r>
                        <a:rPr lang="en-GB" sz="16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μί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α</a:t>
                      </a:r>
                      <a:endParaRPr lang="el-GR" sz="16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659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Αντικειμενικής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α</a:t>
                      </a:r>
                      <a:r>
                        <a:rPr lang="en-GB" sz="16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ξί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ας έως 100.000 ευρώ</a:t>
                      </a:r>
                      <a:endParaRPr lang="el-GR" sz="16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873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Αντικειμενικής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α</a:t>
                      </a:r>
                      <a:r>
                        <a:rPr lang="en-GB" sz="16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ξί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ας έως 200.000 ευρώ</a:t>
                      </a:r>
                      <a:endParaRPr lang="el-GR" sz="16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66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Αντικειμενικής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α</a:t>
                      </a:r>
                      <a:r>
                        <a:rPr lang="en-GB" sz="16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ξί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ας έως 300.000 ευρώ</a:t>
                      </a:r>
                      <a:endParaRPr lang="el-GR" sz="16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'</a:t>
                      </a:r>
                      <a:r>
                        <a:rPr lang="en-GB" sz="16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Ολες</a:t>
                      </a:r>
                      <a:endParaRPr lang="el-GR" sz="16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873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ΔΞ/ΔΑ</a:t>
                      </a:r>
                      <a:endParaRPr lang="el-GR" sz="16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891199" cy="590063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Ποιες κατοικίες πιστεύετε ότι θα πρέπει να προστατέψει η κυβέρνηση από τους πλειστηριασμούς το 2019;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19" name="Picture 11" descr="signs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68313" y="903557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3188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32">
      <a:dk1>
        <a:sysClr val="windowText" lastClr="000000"/>
      </a:dk1>
      <a:lt1>
        <a:srgbClr val="FFFFFF"/>
      </a:lt1>
      <a:dk2>
        <a:srgbClr val="252731"/>
      </a:dk2>
      <a:lt2>
        <a:srgbClr val="343332"/>
      </a:lt2>
      <a:accent1>
        <a:srgbClr val="AB9AA7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32">
    <a:dk1>
      <a:sysClr val="windowText" lastClr="000000"/>
    </a:dk1>
    <a:lt1>
      <a:srgbClr val="FFFFFF"/>
    </a:lt1>
    <a:dk2>
      <a:srgbClr val="252731"/>
    </a:dk2>
    <a:lt2>
      <a:srgbClr val="343332"/>
    </a:lt2>
    <a:accent1>
      <a:srgbClr val="AB9AA7"/>
    </a:accent1>
    <a:accent2>
      <a:srgbClr val="FF6600"/>
    </a:accent2>
    <a:accent3>
      <a:srgbClr val="FFBA00"/>
    </a:accent3>
    <a:accent4>
      <a:srgbClr val="99CC00"/>
    </a:accent4>
    <a:accent5>
      <a:srgbClr val="528A02"/>
    </a:accent5>
    <a:accent6>
      <a:srgbClr val="333333"/>
    </a:accent6>
    <a:hlink>
      <a:srgbClr val="660000"/>
    </a:hlink>
    <a:folHlink>
      <a:srgbClr val="CC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10278</TotalTime>
  <Words>292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Clarity</vt:lpstr>
      <vt:lpstr>PowerPoint Presentation</vt:lpstr>
      <vt:lpstr> η ταυτότητα της έρευνας</vt:lpstr>
      <vt:lpstr>Ποιες κατοικίες πιστεύετε ότι θα πρέπει να προστατέψει η κυβέρνηση από τους πλειστηριασμούς το 2019;</vt:lpstr>
      <vt:lpstr>Ποιες κατοικίες πιστεύετε ότι θα πρέπει να προστατέψει η κυβέρνηση από τους πλειστηριασμούς το 2019;</vt:lpstr>
      <vt:lpstr>Ποιες κατοικίες πιστεύετε ότι θα πρέπει να προστατέψει η κυβέρνηση από τους πλειστηριασμούς το 2019;</vt:lpstr>
      <vt:lpstr>Ποιες κατοικίες πιστεύετε ότι θα πρέπει να προστατέψει η κυβέρνηση από τους πλειστηριασμούς το 2019;</vt:lpstr>
      <vt:lpstr>Ποιες κατοικίες πιστεύετε ότι θα πρέπει να προστατέψει η κυβέρνηση από τους πλειστηριασμούς το 2019;</vt:lpstr>
      <vt:lpstr>Ποιες κατοικίες πιστεύετε ότι θα πρέπει να προστατέψει η κυβέρνηση από τους πλειστηριασμούς το 2019;</vt:lpstr>
      <vt:lpstr>Ποιες κατοικίες πιστεύετε ότι θα πρέπει να προστατέψει η κυβέρνηση από τους πλειστηριασμούς το 2019;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Milena P</dc:creator>
  <cp:lastModifiedBy>Kostas Tsitounas</cp:lastModifiedBy>
  <cp:revision>1193</cp:revision>
  <dcterms:created xsi:type="dcterms:W3CDTF">2016-04-12T10:11:03Z</dcterms:created>
  <dcterms:modified xsi:type="dcterms:W3CDTF">2018-12-07T10:59:01Z</dcterms:modified>
</cp:coreProperties>
</file>