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9" r:id="rId2"/>
    <p:sldId id="658" r:id="rId3"/>
    <p:sldId id="727" r:id="rId4"/>
    <p:sldId id="733" r:id="rId5"/>
    <p:sldId id="737" r:id="rId6"/>
    <p:sldId id="28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os Vasiliou" initials="TV" lastIdx="1" clrIdx="0">
    <p:extLst>
      <p:ext uri="{19B8F6BF-5375-455C-9EA6-DF929625EA0E}">
        <p15:presenceInfo xmlns:p15="http://schemas.microsoft.com/office/powerpoint/2012/main" userId="eb89d014ba593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E5E"/>
    <a:srgbClr val="089C83"/>
    <a:srgbClr val="B3C9C0"/>
    <a:srgbClr val="B21A1A"/>
    <a:srgbClr val="546578"/>
    <a:srgbClr val="D54747"/>
    <a:srgbClr val="4A6E76"/>
    <a:srgbClr val="71AF90"/>
    <a:srgbClr val="C99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911C4-DD2D-4622-A08C-1F3A0C79FCF9}" v="8" dt="2022-03-24T09:59:01.0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9822" autoAdjust="0"/>
  </p:normalViewPr>
  <p:slideViewPr>
    <p:cSldViewPr snapToObjects="1">
      <p:cViewPr varScale="1">
        <p:scale>
          <a:sx n="97" d="100"/>
          <a:sy n="97" d="100"/>
        </p:scale>
        <p:origin x="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sos Vasiliou" userId="eb89d014ba593ccf" providerId="LiveId" clId="{209911C4-DD2D-4622-A08C-1F3A0C79FCF9}"/>
    <pc:docChg chg="undo redo custSel addSld delSld modSld">
      <pc:chgData name="Tasos Vasiliou" userId="eb89d014ba593ccf" providerId="LiveId" clId="{209911C4-DD2D-4622-A08C-1F3A0C79FCF9}" dt="2022-03-24T09:59:01.051" v="151"/>
      <pc:docMkLst>
        <pc:docMk/>
      </pc:docMkLst>
      <pc:sldChg chg="modSp mod">
        <pc:chgData name="Tasos Vasiliou" userId="eb89d014ba593ccf" providerId="LiveId" clId="{209911C4-DD2D-4622-A08C-1F3A0C79FCF9}" dt="2022-03-24T09:33:52.982" v="147" actId="20577"/>
        <pc:sldMkLst>
          <pc:docMk/>
          <pc:sldMk cId="1993876378" sldId="658"/>
        </pc:sldMkLst>
        <pc:spChg chg="mod">
          <ac:chgData name="Tasos Vasiliou" userId="eb89d014ba593ccf" providerId="LiveId" clId="{209911C4-DD2D-4622-A08C-1F3A0C79FCF9}" dt="2022-03-24T09:32:12.061" v="141"/>
          <ac:spMkLst>
            <pc:docMk/>
            <pc:sldMk cId="1993876378" sldId="658"/>
            <ac:spMk id="23" creationId="{00000000-0000-0000-0000-000000000000}"/>
          </ac:spMkLst>
        </pc:spChg>
        <pc:spChg chg="mod">
          <ac:chgData name="Tasos Vasiliou" userId="eb89d014ba593ccf" providerId="LiveId" clId="{209911C4-DD2D-4622-A08C-1F3A0C79FCF9}" dt="2022-03-24T09:33:52.982" v="147" actId="20577"/>
          <ac:spMkLst>
            <pc:docMk/>
            <pc:sldMk cId="1993876378" sldId="658"/>
            <ac:spMk id="28" creationId="{00000000-0000-0000-0000-000000000000}"/>
          </ac:spMkLst>
        </pc:spChg>
      </pc:sldChg>
      <pc:sldChg chg="modSp mod">
        <pc:chgData name="Tasos Vasiliou" userId="eb89d014ba593ccf" providerId="LiveId" clId="{209911C4-DD2D-4622-A08C-1F3A0C79FCF9}" dt="2022-03-24T09:32:06.664" v="140" actId="20577"/>
        <pc:sldMkLst>
          <pc:docMk/>
          <pc:sldMk cId="3835627431" sldId="659"/>
        </pc:sldMkLst>
        <pc:spChg chg="mod">
          <ac:chgData name="Tasos Vasiliou" userId="eb89d014ba593ccf" providerId="LiveId" clId="{209911C4-DD2D-4622-A08C-1F3A0C79FCF9}" dt="2022-03-24T09:32:06.664" v="140" actId="20577"/>
          <ac:spMkLst>
            <pc:docMk/>
            <pc:sldMk cId="3835627431" sldId="659"/>
            <ac:spMk id="24" creationId="{164FCD38-71AE-415B-B53E-AAF3CF36215D}"/>
          </ac:spMkLst>
        </pc:spChg>
      </pc:sldChg>
      <pc:sldChg chg="del">
        <pc:chgData name="Tasos Vasiliou" userId="eb89d014ba593ccf" providerId="LiveId" clId="{209911C4-DD2D-4622-A08C-1F3A0C79FCF9}" dt="2022-03-24T09:24:14.327" v="14" actId="47"/>
        <pc:sldMkLst>
          <pc:docMk/>
          <pc:sldMk cId="1050954652" sldId="723"/>
        </pc:sldMkLst>
      </pc:sldChg>
      <pc:sldChg chg="modSp mod">
        <pc:chgData name="Tasos Vasiliou" userId="eb89d014ba593ccf" providerId="LiveId" clId="{209911C4-DD2D-4622-A08C-1F3A0C79FCF9}" dt="2022-03-24T09:23:40.837" v="13" actId="403"/>
        <pc:sldMkLst>
          <pc:docMk/>
          <pc:sldMk cId="2369764748" sldId="727"/>
        </pc:sldMkLst>
        <pc:spChg chg="mod">
          <ac:chgData name="Tasos Vasiliou" userId="eb89d014ba593ccf" providerId="LiveId" clId="{209911C4-DD2D-4622-A08C-1F3A0C79FCF9}" dt="2022-03-24T09:20:28.162" v="2"/>
          <ac:spMkLst>
            <pc:docMk/>
            <pc:sldMk cId="2369764748" sldId="727"/>
            <ac:spMk id="18" creationId="{379B9506-936E-49F6-AA5E-EA4CF2AA6BDF}"/>
          </ac:spMkLst>
        </pc:spChg>
        <pc:graphicFrameChg chg="mod">
          <ac:chgData name="Tasos Vasiliou" userId="eb89d014ba593ccf" providerId="LiveId" clId="{209911C4-DD2D-4622-A08C-1F3A0C79FCF9}" dt="2022-03-24T09:23:40.837" v="13" actId="403"/>
          <ac:graphicFrameMkLst>
            <pc:docMk/>
            <pc:sldMk cId="2369764748" sldId="727"/>
            <ac:graphicFrameMk id="2" creationId="{27FC220E-6FD4-48DF-AA77-2704173C3667}"/>
          </ac:graphicFrameMkLst>
        </pc:graphicFrameChg>
      </pc:sldChg>
      <pc:sldChg chg="addSp delSp modSp mod">
        <pc:chgData name="Tasos Vasiliou" userId="eb89d014ba593ccf" providerId="LiveId" clId="{209911C4-DD2D-4622-A08C-1F3A0C79FCF9}" dt="2022-03-24T09:58:55.008" v="149"/>
        <pc:sldMkLst>
          <pc:docMk/>
          <pc:sldMk cId="3785624873" sldId="733"/>
        </pc:sldMkLst>
        <pc:spChg chg="add mod">
          <ac:chgData name="Tasos Vasiliou" userId="eb89d014ba593ccf" providerId="LiveId" clId="{209911C4-DD2D-4622-A08C-1F3A0C79FCF9}" dt="2022-03-24T09:58:55.008" v="149"/>
          <ac:spMkLst>
            <pc:docMk/>
            <pc:sldMk cId="3785624873" sldId="733"/>
            <ac:spMk id="10" creationId="{4491D261-229E-450D-8583-78EA78CAF079}"/>
          </ac:spMkLst>
        </pc:spChg>
        <pc:spChg chg="del">
          <ac:chgData name="Tasos Vasiliou" userId="eb89d014ba593ccf" providerId="LiveId" clId="{209911C4-DD2D-4622-A08C-1F3A0C79FCF9}" dt="2022-03-24T09:58:54.245" v="148" actId="478"/>
          <ac:spMkLst>
            <pc:docMk/>
            <pc:sldMk cId="3785624873" sldId="733"/>
            <ac:spMk id="11" creationId="{13CC2538-4035-4DCE-BB62-AF77333BA6EA}"/>
          </ac:spMkLst>
        </pc:spChg>
        <pc:graphicFrameChg chg="mod modGraphic">
          <ac:chgData name="Tasos Vasiliou" userId="eb89d014ba593ccf" providerId="LiveId" clId="{209911C4-DD2D-4622-A08C-1F3A0C79FCF9}" dt="2022-03-24T09:27:40.842" v="48" actId="20577"/>
          <ac:graphicFrameMkLst>
            <pc:docMk/>
            <pc:sldMk cId="3785624873" sldId="733"/>
            <ac:graphicFrameMk id="2" creationId="{25A96AC2-3B00-4790-B15B-271ADFD07721}"/>
          </ac:graphicFrameMkLst>
        </pc:graphicFrameChg>
        <pc:graphicFrameChg chg="mod modGraphic">
          <ac:chgData name="Tasos Vasiliou" userId="eb89d014ba593ccf" providerId="LiveId" clId="{209911C4-DD2D-4622-A08C-1F3A0C79FCF9}" dt="2022-03-24T09:25:39.235" v="33" actId="242"/>
          <ac:graphicFrameMkLst>
            <pc:docMk/>
            <pc:sldMk cId="3785624873" sldId="733"/>
            <ac:graphicFrameMk id="9" creationId="{FC2965C0-10E1-44A1-B3D7-51D826E7D8A1}"/>
          </ac:graphicFrameMkLst>
        </pc:graphicFrameChg>
        <pc:picChg chg="del">
          <ac:chgData name="Tasos Vasiliou" userId="eb89d014ba593ccf" providerId="LiveId" clId="{209911C4-DD2D-4622-A08C-1F3A0C79FCF9}" dt="2022-03-24T09:31:41.483" v="131" actId="478"/>
          <ac:picMkLst>
            <pc:docMk/>
            <pc:sldMk cId="3785624873" sldId="733"/>
            <ac:picMk id="7" creationId="{89C08092-6A96-43FB-A99B-6771FB30B172}"/>
          </ac:picMkLst>
        </pc:picChg>
      </pc:sldChg>
      <pc:sldChg chg="del">
        <pc:chgData name="Tasos Vasiliou" userId="eb89d014ba593ccf" providerId="LiveId" clId="{209911C4-DD2D-4622-A08C-1F3A0C79FCF9}" dt="2022-03-24T09:24:18.876" v="15" actId="47"/>
        <pc:sldMkLst>
          <pc:docMk/>
          <pc:sldMk cId="2175915092" sldId="734"/>
        </pc:sldMkLst>
      </pc:sldChg>
      <pc:sldChg chg="del">
        <pc:chgData name="Tasos Vasiliou" userId="eb89d014ba593ccf" providerId="LiveId" clId="{209911C4-DD2D-4622-A08C-1F3A0C79FCF9}" dt="2022-03-24T09:24:20.071" v="16" actId="47"/>
        <pc:sldMkLst>
          <pc:docMk/>
          <pc:sldMk cId="801528642" sldId="735"/>
        </pc:sldMkLst>
      </pc:sldChg>
      <pc:sldChg chg="del">
        <pc:chgData name="Tasos Vasiliou" userId="eb89d014ba593ccf" providerId="LiveId" clId="{209911C4-DD2D-4622-A08C-1F3A0C79FCF9}" dt="2022-03-24T09:31:44.745" v="132" actId="47"/>
        <pc:sldMkLst>
          <pc:docMk/>
          <pc:sldMk cId="1386200457" sldId="736"/>
        </pc:sldMkLst>
      </pc:sldChg>
      <pc:sldChg chg="addSp delSp modSp add mod">
        <pc:chgData name="Tasos Vasiliou" userId="eb89d014ba593ccf" providerId="LiveId" clId="{209911C4-DD2D-4622-A08C-1F3A0C79FCF9}" dt="2022-03-24T09:59:01.051" v="151"/>
        <pc:sldMkLst>
          <pc:docMk/>
          <pc:sldMk cId="4080652715" sldId="737"/>
        </pc:sldMkLst>
        <pc:spChg chg="add mod">
          <ac:chgData name="Tasos Vasiliou" userId="eb89d014ba593ccf" providerId="LiveId" clId="{209911C4-DD2D-4622-A08C-1F3A0C79FCF9}" dt="2022-03-24T09:59:01.051" v="151"/>
          <ac:spMkLst>
            <pc:docMk/>
            <pc:sldMk cId="4080652715" sldId="737"/>
            <ac:spMk id="10" creationId="{7793A3F8-23D1-4933-9B3D-F2329493DED4}"/>
          </ac:spMkLst>
        </pc:spChg>
        <pc:spChg chg="del">
          <ac:chgData name="Tasos Vasiliou" userId="eb89d014ba593ccf" providerId="LiveId" clId="{209911C4-DD2D-4622-A08C-1F3A0C79FCF9}" dt="2022-03-24T09:59:00.219" v="150" actId="478"/>
          <ac:spMkLst>
            <pc:docMk/>
            <pc:sldMk cId="4080652715" sldId="737"/>
            <ac:spMk id="11" creationId="{13CC2538-4035-4DCE-BB62-AF77333BA6EA}"/>
          </ac:spMkLst>
        </pc:spChg>
        <pc:graphicFrameChg chg="mod modGraphic">
          <ac:chgData name="Tasos Vasiliou" userId="eb89d014ba593ccf" providerId="LiveId" clId="{209911C4-DD2D-4622-A08C-1F3A0C79FCF9}" dt="2022-03-24T09:31:20.875" v="124" actId="14100"/>
          <ac:graphicFrameMkLst>
            <pc:docMk/>
            <pc:sldMk cId="4080652715" sldId="737"/>
            <ac:graphicFrameMk id="2" creationId="{25A96AC2-3B00-4790-B15B-271ADFD07721}"/>
          </ac:graphicFrameMkLst>
        </pc:graphicFrameChg>
        <pc:graphicFrameChg chg="mod modGraphic">
          <ac:chgData name="Tasos Vasiliou" userId="eb89d014ba593ccf" providerId="LiveId" clId="{209911C4-DD2D-4622-A08C-1F3A0C79FCF9}" dt="2022-03-24T09:31:33.718" v="130" actId="1038"/>
          <ac:graphicFrameMkLst>
            <pc:docMk/>
            <pc:sldMk cId="4080652715" sldId="737"/>
            <ac:graphicFrameMk id="9" creationId="{FC2965C0-10E1-44A1-B3D7-51D826E7D8A1}"/>
          </ac:graphicFrameMkLst>
        </pc:graphicFrameChg>
        <pc:picChg chg="del mod">
          <ac:chgData name="Tasos Vasiliou" userId="eb89d014ba593ccf" providerId="LiveId" clId="{209911C4-DD2D-4622-A08C-1F3A0C79FCF9}" dt="2022-03-24T09:30:32.057" v="110" actId="478"/>
          <ac:picMkLst>
            <pc:docMk/>
            <pc:sldMk cId="4080652715" sldId="737"/>
            <ac:picMk id="7" creationId="{89C08092-6A96-43FB-A99B-6771FB30B17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156097589057722"/>
          <c:y val="3.5139824531281033E-2"/>
          <c:w val="0.51934406666633237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C6B-420B-A02E-AA8FC935FC5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C6B-420B-A02E-AA8FC935FC5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C6B-420B-A02E-AA8FC935FC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Φύλλο1!$A$2:$A$12</c:f>
              <c:strCache>
                <c:ptCount val="11"/>
                <c:pt idx="0">
                  <c:v>Άλλος</c:v>
                </c:pt>
                <c:pt idx="1">
                  <c:v>Ανδρούτσος Οδυσσέας</c:v>
                </c:pt>
                <c:pt idx="2">
                  <c:v>Μιαούλης Ανδρέας</c:v>
                </c:pt>
                <c:pt idx="3">
                  <c:v>Διάκος Αθανάσιος</c:v>
                </c:pt>
                <c:pt idx="4">
                  <c:v>Μακρυγιάννης Ιωάννης</c:v>
                </c:pt>
                <c:pt idx="5">
                  <c:v>Παλαιών Πατρών Γερμανός</c:v>
                </c:pt>
                <c:pt idx="6">
                  <c:v>Μαυρογένους Μαντώ</c:v>
                </c:pt>
                <c:pt idx="7">
                  <c:v>Κανάρης Κωνσταντίνος</c:v>
                </c:pt>
                <c:pt idx="8">
                  <c:v>Μπουμπουλίνα Λασκαρίνα</c:v>
                </c:pt>
                <c:pt idx="9">
                  <c:v>Καραϊσκάκης Γεώργιος</c:v>
                </c:pt>
                <c:pt idx="10">
                  <c:v>Κολοκοτρώνης Θεόδωρος</c:v>
                </c:pt>
              </c:strCache>
            </c:strRef>
          </c:cat>
          <c:val>
            <c:numRef>
              <c:f>Φύλλο1!$B$2:$B$12</c:f>
              <c:numCache>
                <c:formatCode>General</c:formatCode>
                <c:ptCount val="11"/>
                <c:pt idx="0">
                  <c:v>7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13</c:v>
                </c:pt>
                <c:pt idx="9">
                  <c:v>24</c:v>
                </c:pt>
                <c:pt idx="1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F-4A6A-86C8-DEAE9069C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2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24/3/2022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6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24/3/2022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8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24/3/2022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47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24/3/2022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2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24/3/2022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4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24/3/2022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02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24/3/2022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5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24/3/2022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24/3/2022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4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24/3/2022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24/3/2022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74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A645-2585-4842-9B32-7E1CA207D65A}" type="datetimeFigureOut">
              <a:rPr lang="el-GR" smtClean="0"/>
              <a:pPr/>
              <a:t>24/3/2022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9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37334F63-B061-40CE-90AA-3DF7F979B35C}"/>
              </a:ext>
            </a:extLst>
          </p:cNvPr>
          <p:cNvSpPr/>
          <p:nvPr/>
        </p:nvSpPr>
        <p:spPr>
          <a:xfrm>
            <a:off x="0" y="980728"/>
            <a:ext cx="12192000" cy="129614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159193" y="1381496"/>
            <a:ext cx="10851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ΕΡΩΤΗΣΗ ΤΗΣ ΕΒΔΟΜΑΔΑΣ</a:t>
            </a:r>
          </a:p>
        </p:txBody>
      </p:sp>
      <p:sp>
        <p:nvSpPr>
          <p:cNvPr id="24" name="TextBox 40">
            <a:extLst>
              <a:ext uri="{FF2B5EF4-FFF2-40B4-BE49-F238E27FC236}">
                <a16:creationId xmlns:a16="http://schemas.microsoft.com/office/drawing/2014/main" id="{164FCD38-71AE-415B-B53E-AAF3CF36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48" y="2389142"/>
            <a:ext cx="4802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21 </a:t>
            </a:r>
            <a:r>
              <a:rPr lang="el-GR" sz="2000" b="1" dirty="0">
                <a:latin typeface="Century Gothic" panose="020B0502020202020204" pitchFamily="34" charset="0"/>
                <a:cs typeface="Arial" charset="0"/>
              </a:rPr>
              <a:t>– </a:t>
            </a:r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23</a:t>
            </a:r>
            <a:r>
              <a:rPr lang="el-GR" sz="2000" b="1" dirty="0">
                <a:latin typeface="Century Gothic" panose="020B0502020202020204" pitchFamily="34" charset="0"/>
                <a:cs typeface="Arial" charset="0"/>
              </a:rPr>
              <a:t> Μαρτίου 2022</a:t>
            </a:r>
          </a:p>
        </p:txBody>
      </p:sp>
      <p:pic>
        <p:nvPicPr>
          <p:cNvPr id="4" name="Εικόνα 3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66E6F2C4-1F68-4D7D-B9C5-34B4683FAA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33" y="5013176"/>
            <a:ext cx="3442556" cy="864096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5C34F08-3460-438A-B305-B7EC55957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2718627"/>
            <a:ext cx="10648230" cy="18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2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055" y="397237"/>
            <a:ext cx="4664120" cy="49868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1322057" y="2703118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OnLine συμπλήρωση δομημένου ερωτηματολογίου (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CAWI)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4" name="Picture 24" descr="people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57815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1311275" y="1628801"/>
            <a:ext cx="55048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 (Αριθμός Μητρώου ΕΣΡ: 56)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Εντολέας έρευνας: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newsbomb.gr </a:t>
            </a:r>
            <a:r>
              <a:rPr lang="en-US" sz="105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DPG Digital Media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6" name="Picture 26" descr="letter.pn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628800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313786" y="3787851"/>
            <a:ext cx="47127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Πληθυσμός Στόχος: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Αναγνώστες του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website newsbomb.gr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8" name="Picture 30" descr="location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76750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21" name="TextBox 33"/>
          <p:cNvSpPr txBox="1">
            <a:spLocks noChangeArrowheads="1"/>
          </p:cNvSpPr>
          <p:nvPr/>
        </p:nvSpPr>
        <p:spPr bwMode="auto">
          <a:xfrm>
            <a:off x="1311276" y="4881093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της επικράτειας</a:t>
            </a:r>
          </a:p>
        </p:txBody>
      </p:sp>
      <p:pic>
        <p:nvPicPr>
          <p:cNvPr id="22" name="Picture 39" descr="calendar.png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80" y="3374256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8112783" y="3573016"/>
            <a:ext cx="28258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21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–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23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Μαρτίου 2022</a:t>
            </a:r>
          </a:p>
        </p:txBody>
      </p:sp>
      <p:pic>
        <p:nvPicPr>
          <p:cNvPr id="24" name="Picture 44" descr="commerce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552137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5" descr="paint.png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13047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46"/>
          <p:cNvSpPr txBox="1">
            <a:spLocks noChangeArrowheads="1"/>
          </p:cNvSpPr>
          <p:nvPr/>
        </p:nvSpPr>
        <p:spPr bwMode="auto">
          <a:xfrm>
            <a:off x="1313786" y="5719909"/>
            <a:ext cx="53723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2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500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άτομα</a:t>
            </a: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>
            <a:off x="8112783" y="1595326"/>
            <a:ext cx="33118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Δειγματοληψία κρίσης</a:t>
            </a: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Στάθμιση με την από κοινού κατανομή φύλου και ηλικίας βάσει της απογραφής του 2011</a:t>
            </a:r>
            <a:endParaRPr lang="en-US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Μέγιστο τυπικό σφάλμα: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+/-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2.4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% σε διάστημα εμπιστοσύνης 95%</a:t>
            </a:r>
          </a:p>
        </p:txBody>
      </p:sp>
      <p:cxnSp>
        <p:nvCxnSpPr>
          <p:cNvPr id="30" name="Straight Connector 49"/>
          <p:cNvCxnSpPr>
            <a:cxnSpLocks/>
          </p:cNvCxnSpPr>
          <p:nvPr/>
        </p:nvCxnSpPr>
        <p:spPr>
          <a:xfrm>
            <a:off x="6918165" y="548680"/>
            <a:ext cx="0" cy="5852160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5" descr="icon.png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76160" y="209727"/>
            <a:ext cx="931449" cy="931449"/>
          </a:xfrm>
          <a:prstGeom prst="rect">
            <a:avLst/>
          </a:prstGeom>
        </p:spPr>
      </p:pic>
      <p:pic>
        <p:nvPicPr>
          <p:cNvPr id="35" name="Picture 50" descr="telephone.png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093" y="2584413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04A9E1B2-6E22-4C80-874E-FEFD86BD6506}"/>
              </a:ext>
            </a:extLst>
          </p:cNvPr>
          <p:cNvGrpSpPr/>
          <p:nvPr/>
        </p:nvGrpSpPr>
        <p:grpSpPr>
          <a:xfrm>
            <a:off x="7595034" y="5333631"/>
            <a:ext cx="3018375" cy="668704"/>
            <a:chOff x="1822221" y="6024970"/>
            <a:chExt cx="3018375" cy="668704"/>
          </a:xfrm>
        </p:grpSpPr>
        <p:pic>
          <p:nvPicPr>
            <p:cNvPr id="37" name="Picture 10" descr="esomar icon.png">
              <a:extLst>
                <a:ext uri="{FF2B5EF4-FFF2-40B4-BE49-F238E27FC236}">
                  <a16:creationId xmlns:a16="http://schemas.microsoft.com/office/drawing/2014/main" id="{9E543100-8119-448D-A247-848E3AD0F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221" y="6024970"/>
              <a:ext cx="664453" cy="668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Ομάδα 37">
              <a:extLst>
                <a:ext uri="{FF2B5EF4-FFF2-40B4-BE49-F238E27FC236}">
                  <a16:creationId xmlns:a16="http://schemas.microsoft.com/office/drawing/2014/main" id="{4AB572FD-314A-4B1C-9893-EF2B8468F2B3}"/>
                </a:ext>
              </a:extLst>
            </p:cNvPr>
            <p:cNvGrpSpPr/>
            <p:nvPr/>
          </p:nvGrpSpPr>
          <p:grpSpPr>
            <a:xfrm>
              <a:off x="2674049" y="6171721"/>
              <a:ext cx="2166547" cy="521953"/>
              <a:chOff x="1067748" y="6229761"/>
              <a:chExt cx="2166547" cy="521953"/>
            </a:xfrm>
          </p:grpSpPr>
          <p:pic>
            <p:nvPicPr>
              <p:cNvPr id="39" name="Εικόνα 38">
                <a:extLst>
                  <a:ext uri="{FF2B5EF4-FFF2-40B4-BE49-F238E27FC236}">
                    <a16:creationId xmlns:a16="http://schemas.microsoft.com/office/drawing/2014/main" id="{8BBB63E6-E38B-446A-8DDB-C7DC444009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7748" y="6229761"/>
                <a:ext cx="822206" cy="478814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9A2C798-A627-4283-999B-1CE31B854FD6}"/>
                  </a:ext>
                </a:extLst>
              </p:cNvPr>
              <p:cNvSpPr txBox="1"/>
              <p:nvPr/>
            </p:nvSpPr>
            <p:spPr>
              <a:xfrm>
                <a:off x="1895355" y="6382382"/>
                <a:ext cx="1338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00" b="1" dirty="0">
                    <a:latin typeface="Century Gothic" panose="020B0502020202020204" pitchFamily="34" charset="0"/>
                  </a:rPr>
                  <a:t>ΕΝ </a:t>
                </a:r>
                <a:r>
                  <a:rPr lang="en-US" sz="900" b="1" dirty="0">
                    <a:latin typeface="Century Gothic" panose="020B0502020202020204" pitchFamily="34" charset="0"/>
                  </a:rPr>
                  <a:t>ISO 27001:2013</a:t>
                </a:r>
              </a:p>
              <a:p>
                <a:r>
                  <a:rPr lang="en-US" sz="900" b="1" dirty="0">
                    <a:latin typeface="Century Gothic" panose="020B0502020202020204" pitchFamily="34" charset="0"/>
                  </a:rPr>
                  <a:t>No.  20201210004539</a:t>
                </a:r>
                <a:endParaRPr lang="el-GR" sz="900" b="1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48A6752-D34A-4E02-8424-028068BAA59F}"/>
              </a:ext>
            </a:extLst>
          </p:cNvPr>
          <p:cNvSpPr txBox="1"/>
          <p:nvPr/>
        </p:nvSpPr>
        <p:spPr>
          <a:xfrm>
            <a:off x="1" y="6512799"/>
            <a:ext cx="12211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i="1" dirty="0">
                <a:latin typeface="Century Gothic" panose="020B0502020202020204" pitchFamily="34" charset="0"/>
              </a:rPr>
              <a:t>Σημείωση</a:t>
            </a:r>
            <a:r>
              <a:rPr lang="en-US" sz="1000" b="1" i="1" dirty="0">
                <a:latin typeface="Century Gothic" panose="020B0502020202020204" pitchFamily="34" charset="0"/>
              </a:rPr>
              <a:t>: </a:t>
            </a:r>
            <a:r>
              <a:rPr lang="el-GR" sz="1000" b="1" i="1" dirty="0">
                <a:latin typeface="Century Gothic" panose="020B0502020202020204" pitchFamily="34" charset="0"/>
              </a:rPr>
              <a:t>Τα ποσοστά των κατανομών σε ορισμένες ερωτήσεις ενδέχεται να μην αθροίζουν στο 100% λόγω στρογγυλοποίησης στα ποσοστά των επιμέρους απαντήσεων.</a:t>
            </a:r>
            <a:endParaRPr lang="en-US" sz="1000" b="1" i="1" dirty="0">
              <a:latin typeface="Century Gothic" panose="020B050202020202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C3C4C55-BAE8-48DC-A210-56AD3BEAA19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86" y="4643160"/>
            <a:ext cx="2302344" cy="53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7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0361768" cy="6359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Κατά τη γνώμη σας, ποιες δύο από τις παρακάτω προσωπικότητες που σχετίζονται με την Επανάσταση του 1821 είναι οι σημαντικότερες;</a:t>
            </a:r>
            <a:endParaRPr lang="en-GB" sz="22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27FC220E-6FD4-48DF-AA77-2704173C3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1651039"/>
              </p:ext>
            </p:extLst>
          </p:nvPr>
        </p:nvGraphicFramePr>
        <p:xfrm>
          <a:off x="438754" y="1052737"/>
          <a:ext cx="10769814" cy="559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6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49DD3992-69C2-4575-8EDF-3415E63C34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25A96AC2-3B00-4790-B15B-271ADFD07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46512"/>
              </p:ext>
            </p:extLst>
          </p:nvPr>
        </p:nvGraphicFramePr>
        <p:xfrm>
          <a:off x="9181900" y="1088275"/>
          <a:ext cx="1396711" cy="5417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711">
                  <a:extLst>
                    <a:ext uri="{9D8B030D-6E8A-4147-A177-3AD203B41FA5}">
                      <a16:colId xmlns:a16="http://schemas.microsoft.com/office/drawing/2014/main" val="2391207669"/>
                    </a:ext>
                  </a:extLst>
                </a:gridCol>
              </a:tblGrid>
              <a:tr h="4514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ΣΥΝΟΛΟ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19324"/>
                  </a:ext>
                </a:extLst>
              </a:tr>
              <a:tr h="4514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78664"/>
                  </a:ext>
                </a:extLst>
              </a:tr>
              <a:tr h="4514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664294"/>
                  </a:ext>
                </a:extLst>
              </a:tr>
              <a:tr h="4514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14896"/>
                  </a:ext>
                </a:extLst>
              </a:tr>
              <a:tr h="4514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24%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27467"/>
                  </a:ext>
                </a:extLst>
              </a:tr>
              <a:tr h="4514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 panose="020B050202020202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34363"/>
                  </a:ext>
                </a:extLst>
              </a:tr>
              <a:tr h="4514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772157"/>
                  </a:ext>
                </a:extLst>
              </a:tr>
              <a:tr h="4514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545878"/>
                  </a:ext>
                </a:extLst>
              </a:tr>
              <a:tr h="4514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874329"/>
                  </a:ext>
                </a:extLst>
              </a:tr>
              <a:tr h="4514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 panose="020B050202020202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14821"/>
                  </a:ext>
                </a:extLst>
              </a:tr>
              <a:tr h="4514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05675"/>
                  </a:ext>
                </a:extLst>
              </a:tr>
              <a:tr h="4514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88060"/>
                  </a:ext>
                </a:extLst>
              </a:tr>
            </a:tbl>
          </a:graphicData>
        </a:graphic>
      </p:graphicFrame>
      <p:graphicFrame>
        <p:nvGraphicFramePr>
          <p:cNvPr id="9" name="Πίνακας 11">
            <a:extLst>
              <a:ext uri="{FF2B5EF4-FFF2-40B4-BE49-F238E27FC236}">
                <a16:creationId xmlns:a16="http://schemas.microsoft.com/office/drawing/2014/main" id="{FC2965C0-10E1-44A1-B3D7-51D826E7D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174063"/>
              </p:ext>
            </p:extLst>
          </p:nvPr>
        </p:nvGraphicFramePr>
        <p:xfrm>
          <a:off x="1271464" y="1088275"/>
          <a:ext cx="7794876" cy="5417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0713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2216339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2417824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487498">
                <a:tc>
                  <a:txBody>
                    <a:bodyPr/>
                    <a:lstStyle/>
                    <a:p>
                      <a:pPr algn="l"/>
                      <a:r>
                        <a:rPr lang="el-GR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φύλου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ΑΝΔΡΑΣ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ΓΥΝΑΙΚΑ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err="1">
                          <a:latin typeface="Century Gothic" panose="020B0502020202020204" pitchFamily="34" charset="0"/>
                        </a:rPr>
                        <a:t>Ανδρούτσος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Οδυσσέ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ας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Διάκος Αθανάσιος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859645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Κανάρης Κωνσταντίνος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803872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Καραϊσκάκης Γεώργιος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944538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err="1">
                          <a:latin typeface="Century Gothic" panose="020B0502020202020204" pitchFamily="34" charset="0"/>
                        </a:rPr>
                        <a:t>Κολοκοτρώνης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Θεόδωρος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84%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040149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Μακρυγιάννης Ιωάννης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58987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Μα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υρογένους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Μα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ντώ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6696637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Μιαούλης Ανδρέας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365139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Μπουμπουλίνα Λασκαρίνα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356016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Παλαιών Πατρών Γερμανός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717431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err="1">
                          <a:latin typeface="Century Gothic" panose="020B0502020202020204" pitchFamily="34" charset="0"/>
                        </a:rPr>
                        <a:t>Άλλος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  <p:sp>
        <p:nvSpPr>
          <p:cNvPr id="10" name="Τίτλος 7">
            <a:extLst>
              <a:ext uri="{FF2B5EF4-FFF2-40B4-BE49-F238E27FC236}">
                <a16:creationId xmlns:a16="http://schemas.microsoft.com/office/drawing/2014/main" id="{4491D261-229E-450D-8583-78EA78CAF079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0361768" cy="6359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Κατά τη γνώμη σας, ποιες δύο από τις παρακάτω προσωπικότητες που σχετίζονται με την Επανάσταση του 1821 είναι οι σημαντικότερες;</a:t>
            </a:r>
            <a:endParaRPr lang="en-GB" sz="22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62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49DD3992-69C2-4575-8EDF-3415E63C34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25A96AC2-3B00-4790-B15B-271ADFD07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823439"/>
              </p:ext>
            </p:extLst>
          </p:nvPr>
        </p:nvGraphicFramePr>
        <p:xfrm>
          <a:off x="10272464" y="997116"/>
          <a:ext cx="1396711" cy="5667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711">
                  <a:extLst>
                    <a:ext uri="{9D8B030D-6E8A-4147-A177-3AD203B41FA5}">
                      <a16:colId xmlns:a16="http://schemas.microsoft.com/office/drawing/2014/main" val="2391207669"/>
                    </a:ext>
                  </a:extLst>
                </a:gridCol>
              </a:tblGrid>
              <a:tr h="678064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ΣΥΝΟΛΟ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19324"/>
                  </a:ext>
                </a:extLst>
              </a:tr>
              <a:tr h="45362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78664"/>
                  </a:ext>
                </a:extLst>
              </a:tr>
              <a:tr h="45362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664294"/>
                  </a:ext>
                </a:extLst>
              </a:tr>
              <a:tr h="45362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14896"/>
                  </a:ext>
                </a:extLst>
              </a:tr>
              <a:tr h="45362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24%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27467"/>
                  </a:ext>
                </a:extLst>
              </a:tr>
              <a:tr h="45362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 panose="020B050202020202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34363"/>
                  </a:ext>
                </a:extLst>
              </a:tr>
              <a:tr h="45362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772157"/>
                  </a:ext>
                </a:extLst>
              </a:tr>
              <a:tr h="45362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545878"/>
                  </a:ext>
                </a:extLst>
              </a:tr>
              <a:tr h="45362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874329"/>
                  </a:ext>
                </a:extLst>
              </a:tr>
              <a:tr h="45362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 panose="020B050202020202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14821"/>
                  </a:ext>
                </a:extLst>
              </a:tr>
              <a:tr h="45362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05675"/>
                  </a:ext>
                </a:extLst>
              </a:tr>
              <a:tr h="45362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88060"/>
                  </a:ext>
                </a:extLst>
              </a:tr>
            </a:tbl>
          </a:graphicData>
        </a:graphic>
      </p:graphicFrame>
      <p:graphicFrame>
        <p:nvGraphicFramePr>
          <p:cNvPr id="9" name="Πίνακας 11">
            <a:extLst>
              <a:ext uri="{FF2B5EF4-FFF2-40B4-BE49-F238E27FC236}">
                <a16:creationId xmlns:a16="http://schemas.microsoft.com/office/drawing/2014/main" id="{FC2965C0-10E1-44A1-B3D7-51D826E7D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97572"/>
              </p:ext>
            </p:extLst>
          </p:nvPr>
        </p:nvGraphicFramePr>
        <p:xfrm>
          <a:off x="274473" y="997117"/>
          <a:ext cx="9781967" cy="566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0713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1300604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1803379">
                  <a:extLst>
                    <a:ext uri="{9D8B030D-6E8A-4147-A177-3AD203B41FA5}">
                      <a16:colId xmlns:a16="http://schemas.microsoft.com/office/drawing/2014/main" val="278084486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85899178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92782025"/>
                    </a:ext>
                  </a:extLst>
                </a:gridCol>
                <a:gridCol w="1068999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487498">
                <a:tc>
                  <a:txBody>
                    <a:bodyPr/>
                    <a:lstStyle/>
                    <a:p>
                      <a:pPr algn="l"/>
                      <a:r>
                        <a:rPr lang="el-GR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φύλου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Αριστεροί</a:t>
                      </a:r>
                    </a:p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0-2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Κεντροαριστεροί</a:t>
                      </a:r>
                    </a:p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3-4</a:t>
                      </a:r>
                      <a:endParaRPr lang="en-US" sz="16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Κεντρώοι</a:t>
                      </a:r>
                    </a:p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5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600" dirty="0">
                        <a:latin typeface="Century Gothic" panose="020B0502020202020204" pitchFamily="34" charset="0"/>
                      </a:endParaRPr>
                    </a:p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Κεντροδεξιοί</a:t>
                      </a: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6-7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Δεξιοί</a:t>
                      </a:r>
                    </a:p>
                    <a:p>
                      <a:pPr algn="ctr" font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8-10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err="1">
                          <a:latin typeface="Century Gothic" panose="020B0502020202020204" pitchFamily="34" charset="0"/>
                        </a:rPr>
                        <a:t>Ανδρούτσος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Οδυσσέ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ας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Διάκος Αθανάσιος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859645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Κανάρης Κωνσταντίνος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803872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Καραϊσκάκης Γεώργιος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944538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err="1">
                          <a:latin typeface="Century Gothic" panose="020B0502020202020204" pitchFamily="34" charset="0"/>
                        </a:rPr>
                        <a:t>Κολοκοτρώνης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Θεόδωρος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84%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040149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Μακρυγιάννης Ιωάννης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58987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Μα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υρογένους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Μα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ντώ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6696637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Μιαούλης Ανδρέας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365139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Μπουμπουλίνα Λασκαρίνα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356016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Παλαιών Πατρών Γερμανός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717431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err="1">
                          <a:latin typeface="Century Gothic" panose="020B0502020202020204" pitchFamily="34" charset="0"/>
                        </a:rPr>
                        <a:t>Άλλος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  <p:sp>
        <p:nvSpPr>
          <p:cNvPr id="10" name="Τίτλος 7">
            <a:extLst>
              <a:ext uri="{FF2B5EF4-FFF2-40B4-BE49-F238E27FC236}">
                <a16:creationId xmlns:a16="http://schemas.microsoft.com/office/drawing/2014/main" id="{7793A3F8-23D1-4933-9B3D-F2329493DED4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0361768" cy="6359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Κατά τη γνώμη σας, ποιες δύο από τις παρακάτω προσωπικότητες που σχετίζονται με την Επανάσταση του 1821 είναι οι σημαντικότερες;</a:t>
            </a:r>
            <a:endParaRPr lang="en-GB" sz="22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65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/>
          <p:cNvGrpSpPr/>
          <p:nvPr/>
        </p:nvGrpSpPr>
        <p:grpSpPr>
          <a:xfrm>
            <a:off x="5364831" y="6280058"/>
            <a:ext cx="1462339" cy="261610"/>
            <a:chOff x="2684658" y="6171883"/>
            <a:chExt cx="1462339" cy="261610"/>
          </a:xfrm>
        </p:grpSpPr>
        <p:sp>
          <p:nvSpPr>
            <p:cNvPr id="15" name="TextBox 14"/>
            <p:cNvSpPr txBox="1"/>
            <p:nvPr/>
          </p:nvSpPr>
          <p:spPr>
            <a:xfrm>
              <a:off x="2878864" y="6171883"/>
              <a:ext cx="12681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dirty="0">
                  <a:latin typeface="Century Gothic" panose="020B0502020202020204" pitchFamily="34" charset="0"/>
                </a:rPr>
                <a:t>Prorata 20</a:t>
              </a:r>
              <a:r>
                <a:rPr lang="el-GR" sz="1100" b="1" dirty="0">
                  <a:latin typeface="Century Gothic" panose="020B0502020202020204" pitchFamily="34" charset="0"/>
                </a:rPr>
                <a:t>22</a:t>
              </a:r>
            </a:p>
          </p:txBody>
        </p:sp>
        <p:pic>
          <p:nvPicPr>
            <p:cNvPr id="16" name="Εικόνα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658" y="6182422"/>
              <a:ext cx="245722" cy="245722"/>
            </a:xfrm>
            <a:prstGeom prst="rect">
              <a:avLst/>
            </a:prstGeom>
          </p:spPr>
        </p:pic>
      </p:grpSp>
      <p:pic>
        <p:nvPicPr>
          <p:cNvPr id="6" name="Εικόνα 5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9737829-F075-4563-B70A-2C8BA404E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19" y="2905260"/>
            <a:ext cx="4173163" cy="104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004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14747</TotalTime>
  <Words>464</Words>
  <Application>Microsoft Office PowerPoint</Application>
  <PresentationFormat>Ευρεία οθόνη</PresentationFormat>
  <Paragraphs>160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Θέμα του Office</vt:lpstr>
      <vt:lpstr>Παρουσίαση του PowerPoint</vt:lpstr>
      <vt:lpstr> η ταυτότητα της έρευνας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Office02</dc:creator>
  <cp:lastModifiedBy>Tasos Vasiliou</cp:lastModifiedBy>
  <cp:revision>494</cp:revision>
  <dcterms:created xsi:type="dcterms:W3CDTF">2018-09-18T11:13:14Z</dcterms:created>
  <dcterms:modified xsi:type="dcterms:W3CDTF">2022-03-24T09:59:03Z</dcterms:modified>
</cp:coreProperties>
</file>