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59" r:id="rId2"/>
    <p:sldId id="658" r:id="rId3"/>
    <p:sldId id="727" r:id="rId4"/>
    <p:sldId id="723" r:id="rId5"/>
    <p:sldId id="731" r:id="rId6"/>
    <p:sldId id="732" r:id="rId7"/>
    <p:sldId id="282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sos Vasiliou" initials="TV" lastIdx="1" clrIdx="0">
    <p:extLst>
      <p:ext uri="{19B8F6BF-5375-455C-9EA6-DF929625EA0E}">
        <p15:presenceInfo xmlns:p15="http://schemas.microsoft.com/office/powerpoint/2012/main" userId="eb89d014ba593cc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5E5E"/>
    <a:srgbClr val="B3C9C0"/>
    <a:srgbClr val="089C83"/>
    <a:srgbClr val="B21A1A"/>
    <a:srgbClr val="546578"/>
    <a:srgbClr val="D54747"/>
    <a:srgbClr val="4A6E76"/>
    <a:srgbClr val="71AF90"/>
    <a:srgbClr val="C993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84B409-EA30-4717-977F-1FCD85604686}" v="13" dt="2022-05-12T11:14:15.5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9822" autoAdjust="0"/>
  </p:normalViewPr>
  <p:slideViewPr>
    <p:cSldViewPr snapToObjects="1">
      <p:cViewPr varScale="1">
        <p:scale>
          <a:sx n="48" d="100"/>
          <a:sy n="48" d="100"/>
        </p:scale>
        <p:origin x="72" y="96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184887914855107"/>
          <c:y val="3.5139927955274271E-2"/>
          <c:w val="0.55825842836837281"/>
          <c:h val="0.962881344622478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E85E5E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C6B-420B-A02E-AA8FC935FC5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AC6B-420B-A02E-AA8FC935FC5B}"/>
              </c:ext>
            </c:extLst>
          </c:dPt>
          <c:dPt>
            <c:idx val="2"/>
            <c:invertIfNegative val="0"/>
            <c:bubble3D val="0"/>
            <c:spPr>
              <a:solidFill>
                <a:srgbClr val="B3C9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C6B-420B-A02E-AA8FC935FC5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Φύλλο1!$A$2:$A$4</c:f>
              <c:strCache>
                <c:ptCount val="3"/>
                <c:pt idx="0">
                  <c:v>Θα ζημιωθεί</c:v>
                </c:pt>
                <c:pt idx="1">
                  <c:v>Ούτε θα ωφεληθεί, ούτε θα ζημιωθεί</c:v>
                </c:pt>
                <c:pt idx="2">
                  <c:v>Θα ωφεληθεί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20</c:v>
                </c:pt>
                <c:pt idx="1">
                  <c:v>33</c:v>
                </c:pt>
                <c:pt idx="2">
                  <c:v>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C8F-4A6A-86C8-DEAE9069C9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5024976"/>
        <c:axId val="-5022256"/>
      </c:barChart>
      <c:catAx>
        <c:axId val="-50249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8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l-GR"/>
          </a:p>
        </c:txPr>
        <c:crossAx val="-5022256"/>
        <c:crosses val="autoZero"/>
        <c:auto val="1"/>
        <c:lblAlgn val="ctr"/>
        <c:lblOffset val="100"/>
        <c:noMultiLvlLbl val="0"/>
      </c:catAx>
      <c:valAx>
        <c:axId val="-5022256"/>
        <c:scaling>
          <c:orientation val="minMax"/>
          <c:max val="100"/>
        </c:scaling>
        <c:delete val="1"/>
        <c:axPos val="b"/>
        <c:numFmt formatCode="General" sourceLinked="1"/>
        <c:majorTickMark val="out"/>
        <c:minorTickMark val="none"/>
        <c:tickLblPos val="none"/>
        <c:crossAx val="-5024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12/5/2022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3661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12/5/2022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782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12/5/2022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047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12/5/2022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627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12/5/2022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0947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12/5/2022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3027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12/5/2022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155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12/5/2022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885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12/5/2022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347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12/5/2022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221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12/5/2022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4741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5A645-2585-4842-9B32-7E1CA207D65A}" type="datetimeFigureOut">
              <a:rPr lang="el-GR" smtClean="0"/>
              <a:pPr/>
              <a:t>12/5/2022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3903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Ορθογώνιο 22">
            <a:extLst>
              <a:ext uri="{FF2B5EF4-FFF2-40B4-BE49-F238E27FC236}">
                <a16:creationId xmlns:a16="http://schemas.microsoft.com/office/drawing/2014/main" xmlns="" id="{37334F63-B061-40CE-90AA-3DF7F979B35C}"/>
              </a:ext>
            </a:extLst>
          </p:cNvPr>
          <p:cNvSpPr/>
          <p:nvPr/>
        </p:nvSpPr>
        <p:spPr>
          <a:xfrm>
            <a:off x="0" y="980728"/>
            <a:ext cx="12192000" cy="1296143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6"/>
          <p:cNvSpPr txBox="1">
            <a:spLocks noChangeArrowheads="1"/>
          </p:cNvSpPr>
          <p:nvPr/>
        </p:nvSpPr>
        <p:spPr bwMode="auto">
          <a:xfrm>
            <a:off x="159193" y="1381496"/>
            <a:ext cx="108513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2800" b="1" dirty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ΕΡΩΤΗΣΗ ΤΗΣ ΕΒΔΟΜΑΔΑΣ</a:t>
            </a:r>
          </a:p>
        </p:txBody>
      </p:sp>
      <p:sp>
        <p:nvSpPr>
          <p:cNvPr id="24" name="TextBox 40">
            <a:extLst>
              <a:ext uri="{FF2B5EF4-FFF2-40B4-BE49-F238E27FC236}">
                <a16:creationId xmlns:a16="http://schemas.microsoft.com/office/drawing/2014/main" xmlns="" id="{164FCD38-71AE-415B-B53E-AAF3CF362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248" y="2389142"/>
            <a:ext cx="48026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1" dirty="0">
                <a:latin typeface="Century Gothic" panose="020B0502020202020204" pitchFamily="34" charset="0"/>
                <a:cs typeface="Arial" charset="0"/>
              </a:rPr>
              <a:t>09 </a:t>
            </a:r>
            <a:r>
              <a:rPr lang="el-GR" sz="2000" b="1" dirty="0">
                <a:latin typeface="Century Gothic" panose="020B0502020202020204" pitchFamily="34" charset="0"/>
                <a:cs typeface="Arial" charset="0"/>
              </a:rPr>
              <a:t>– </a:t>
            </a:r>
            <a:r>
              <a:rPr lang="en-US" sz="2000" b="1" dirty="0">
                <a:latin typeface="Century Gothic" panose="020B0502020202020204" pitchFamily="34" charset="0"/>
                <a:cs typeface="Arial" charset="0"/>
              </a:rPr>
              <a:t>11</a:t>
            </a:r>
            <a:r>
              <a:rPr lang="el-GR" sz="2000" b="1" dirty="0">
                <a:latin typeface="Century Gothic" panose="020B0502020202020204" pitchFamily="34" charset="0"/>
                <a:cs typeface="Arial" charset="0"/>
              </a:rPr>
              <a:t> Μαΐου 2022</a:t>
            </a:r>
          </a:p>
        </p:txBody>
      </p:sp>
      <p:pic>
        <p:nvPicPr>
          <p:cNvPr id="4" name="Εικόνα 3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66E6F2C4-1F68-4D7D-B9C5-34B4683FAA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233" y="5013176"/>
            <a:ext cx="3442556" cy="864096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75C34F08-3460-438A-B305-B7EC559576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520" y="2718627"/>
            <a:ext cx="10648230" cy="185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627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055" y="397237"/>
            <a:ext cx="4664120" cy="498683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l-GR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η ταυτότητα της έρευνας</a:t>
            </a:r>
            <a:endParaRPr lang="en-US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8"/>
          <p:cNvSpPr txBox="1">
            <a:spLocks noChangeArrowheads="1"/>
          </p:cNvSpPr>
          <p:nvPr/>
        </p:nvSpPr>
        <p:spPr bwMode="auto">
          <a:xfrm>
            <a:off x="2444750" y="2408238"/>
            <a:ext cx="1847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l-GR" sz="1600"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13" name="TextBox 23"/>
          <p:cNvSpPr txBox="1">
            <a:spLocks noChangeArrowheads="1"/>
          </p:cNvSpPr>
          <p:nvPr/>
        </p:nvSpPr>
        <p:spPr bwMode="auto">
          <a:xfrm>
            <a:off x="1311276" y="2625361"/>
            <a:ext cx="4873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Ποσοτική Έρευνα με OnLine συμπλήρωση δομημένου ερωτηματολογίου (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CAWI)</a:t>
            </a:r>
            <a:endParaRPr lang="el-GR" sz="1200" b="1" dirty="0">
              <a:latin typeface="Century Gothic" panose="020B0502020202020204" pitchFamily="34" charset="0"/>
              <a:cs typeface="Arial" charset="0"/>
            </a:endParaRPr>
          </a:p>
        </p:txBody>
      </p:sp>
      <p:pic>
        <p:nvPicPr>
          <p:cNvPr id="14" name="Picture 24" descr="people.png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3578150"/>
            <a:ext cx="64293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25"/>
          <p:cNvSpPr txBox="1">
            <a:spLocks noChangeArrowheads="1"/>
          </p:cNvSpPr>
          <p:nvPr/>
        </p:nvSpPr>
        <p:spPr bwMode="auto">
          <a:xfrm>
            <a:off x="1311275" y="1628801"/>
            <a:ext cx="55048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 err="1">
                <a:latin typeface="Century Gothic" panose="020B0502020202020204" pitchFamily="34" charset="0"/>
                <a:cs typeface="Arial" charset="0"/>
              </a:rPr>
              <a:t>ProRata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 A.E. Εταιρεία Ερευνών Κοινής Γνώμης και Εφαρμογών Επικοινωνίας (Αριθμός Μητρώου ΕΣΡ: 56)</a:t>
            </a:r>
          </a:p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Εντολέας έρευνας: 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newsbomb.gr </a:t>
            </a:r>
            <a:r>
              <a:rPr lang="en-US" sz="105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DPG Digital Media</a:t>
            </a:r>
            <a:endParaRPr lang="el-GR" sz="1200" b="1" dirty="0">
              <a:latin typeface="Century Gothic" panose="020B0502020202020204" pitchFamily="34" charset="0"/>
              <a:cs typeface="Arial" charset="0"/>
            </a:endParaRPr>
          </a:p>
        </p:txBody>
      </p:sp>
      <p:pic>
        <p:nvPicPr>
          <p:cNvPr id="16" name="Picture 26" descr="letter.png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63" y="1628800"/>
            <a:ext cx="550862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7"/>
          <p:cNvSpPr>
            <a:spLocks noChangeArrowheads="1"/>
          </p:cNvSpPr>
          <p:nvPr/>
        </p:nvSpPr>
        <p:spPr bwMode="auto">
          <a:xfrm>
            <a:off x="1311276" y="3668786"/>
            <a:ext cx="471271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Πληθυσμός Στόχος: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 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Αναγνώστες του 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website newsbomb.gr</a:t>
            </a:r>
            <a:endParaRPr lang="el-GR" sz="1200" b="1" dirty="0">
              <a:latin typeface="Century Gothic" panose="020B0502020202020204" pitchFamily="34" charset="0"/>
              <a:cs typeface="Arial" charset="0"/>
            </a:endParaRPr>
          </a:p>
        </p:txBody>
      </p:sp>
      <p:pic>
        <p:nvPicPr>
          <p:cNvPr id="18" name="Picture 30" descr="location.png"/>
          <p:cNvPicPr>
            <a:picLocks noChangeAspect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4676750"/>
            <a:ext cx="5524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32"/>
          <p:cNvSpPr txBox="1">
            <a:spLocks noChangeArrowheads="1"/>
          </p:cNvSpPr>
          <p:nvPr/>
        </p:nvSpPr>
        <p:spPr bwMode="auto">
          <a:xfrm>
            <a:off x="1120775" y="1509713"/>
            <a:ext cx="1847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l-GR" sz="1600"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21" name="TextBox 33"/>
          <p:cNvSpPr txBox="1">
            <a:spLocks noChangeArrowheads="1"/>
          </p:cNvSpPr>
          <p:nvPr/>
        </p:nvSpPr>
        <p:spPr bwMode="auto">
          <a:xfrm>
            <a:off x="1311276" y="4808185"/>
            <a:ext cx="48736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Γεωγραφική κάλυψη: Σύνολο της επικράτειας</a:t>
            </a:r>
          </a:p>
        </p:txBody>
      </p:sp>
      <p:pic>
        <p:nvPicPr>
          <p:cNvPr id="22" name="Picture 39" descr="calendar.png"/>
          <p:cNvPicPr>
            <a:picLocks noChangeAspect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480" y="3374256"/>
            <a:ext cx="557212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40"/>
          <p:cNvSpPr txBox="1">
            <a:spLocks noChangeArrowheads="1"/>
          </p:cNvSpPr>
          <p:nvPr/>
        </p:nvSpPr>
        <p:spPr bwMode="auto">
          <a:xfrm>
            <a:off x="8112783" y="3573016"/>
            <a:ext cx="282587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09 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– 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11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 Μαΐου 2022</a:t>
            </a:r>
          </a:p>
        </p:txBody>
      </p:sp>
      <p:pic>
        <p:nvPicPr>
          <p:cNvPr id="24" name="Picture 44" descr="commerce.png"/>
          <p:cNvPicPr>
            <a:picLocks noChangeAspect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136" y="1552137"/>
            <a:ext cx="7239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45" descr="paint.png"/>
          <p:cNvPicPr>
            <a:picLocks noChangeAspect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5613047"/>
            <a:ext cx="581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46"/>
          <p:cNvSpPr txBox="1">
            <a:spLocks noChangeArrowheads="1"/>
          </p:cNvSpPr>
          <p:nvPr/>
        </p:nvSpPr>
        <p:spPr bwMode="auto">
          <a:xfrm>
            <a:off x="1313786" y="5612980"/>
            <a:ext cx="53723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Μέγεθος δείγματος: 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1316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 άτομα</a:t>
            </a:r>
          </a:p>
          <a:p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Ελάχιστες βάσεις δείγματος: 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113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 άτομα</a:t>
            </a:r>
          </a:p>
        </p:txBody>
      </p:sp>
      <p:sp>
        <p:nvSpPr>
          <p:cNvPr id="29" name="TextBox 47"/>
          <p:cNvSpPr txBox="1">
            <a:spLocks noChangeArrowheads="1"/>
          </p:cNvSpPr>
          <p:nvPr/>
        </p:nvSpPr>
        <p:spPr bwMode="auto">
          <a:xfrm>
            <a:off x="8112783" y="1595326"/>
            <a:ext cx="331180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Δειγματοληψία κρίσης</a:t>
            </a:r>
          </a:p>
          <a:p>
            <a:pPr eaLnBrk="1" hangingPunct="1"/>
            <a:endParaRPr lang="el-GR" sz="1200" b="1" dirty="0">
              <a:latin typeface="Century Gothic" panose="020B0502020202020204" pitchFamily="34" charset="0"/>
              <a:cs typeface="Arial" charset="0"/>
            </a:endParaRPr>
          </a:p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Στάθμιση με την από κοινού κατανομή φύλου και ηλικίας βάσει της απογραφής του 2011</a:t>
            </a:r>
            <a:endParaRPr lang="en-US" sz="1200" b="1" dirty="0">
              <a:latin typeface="Century Gothic" panose="020B0502020202020204" pitchFamily="34" charset="0"/>
              <a:cs typeface="Arial" charset="0"/>
            </a:endParaRPr>
          </a:p>
          <a:p>
            <a:pPr eaLnBrk="1" hangingPunct="1"/>
            <a:endParaRPr lang="el-GR" sz="1200" b="1" dirty="0">
              <a:latin typeface="Century Gothic" panose="020B0502020202020204" pitchFamily="34" charset="0"/>
              <a:cs typeface="Arial" charset="0"/>
            </a:endParaRPr>
          </a:p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Μέγιστο τυπικό σφάλμα:</a:t>
            </a:r>
          </a:p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+/- 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2.9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% σε διάστημα εμπιστοσύνης 95%</a:t>
            </a:r>
          </a:p>
        </p:txBody>
      </p:sp>
      <p:cxnSp>
        <p:nvCxnSpPr>
          <p:cNvPr id="30" name="Straight Connector 49"/>
          <p:cNvCxnSpPr>
            <a:cxnSpLocks/>
          </p:cNvCxnSpPr>
          <p:nvPr/>
        </p:nvCxnSpPr>
        <p:spPr>
          <a:xfrm>
            <a:off x="6918165" y="548680"/>
            <a:ext cx="0" cy="5852160"/>
          </a:xfrm>
          <a:prstGeom prst="line">
            <a:avLst/>
          </a:prstGeom>
          <a:ln w="1016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25" descr="icon.png"/>
          <p:cNvPicPr>
            <a:picLocks noChangeAspect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276160" y="209727"/>
            <a:ext cx="931449" cy="931449"/>
          </a:xfrm>
          <a:prstGeom prst="rect">
            <a:avLst/>
          </a:prstGeom>
        </p:spPr>
      </p:pic>
      <p:pic>
        <p:nvPicPr>
          <p:cNvPr id="35" name="Picture 50" descr="telephone.png"/>
          <p:cNvPicPr>
            <a:picLocks noChangeAspect="1"/>
          </p:cNvPicPr>
          <p:nvPr/>
        </p:nvPicPr>
        <p:blipFill>
          <a:blip r:embed="rId9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52093" y="2584413"/>
            <a:ext cx="5476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6" name="Ομάδα 35">
            <a:extLst>
              <a:ext uri="{FF2B5EF4-FFF2-40B4-BE49-F238E27FC236}">
                <a16:creationId xmlns:a16="http://schemas.microsoft.com/office/drawing/2014/main" xmlns="" id="{04A9E1B2-6E22-4C80-874E-FEFD86BD6506}"/>
              </a:ext>
            </a:extLst>
          </p:cNvPr>
          <p:cNvGrpSpPr/>
          <p:nvPr/>
        </p:nvGrpSpPr>
        <p:grpSpPr>
          <a:xfrm>
            <a:off x="7595034" y="5333631"/>
            <a:ext cx="3018375" cy="668704"/>
            <a:chOff x="1822221" y="6024970"/>
            <a:chExt cx="3018375" cy="668704"/>
          </a:xfrm>
        </p:grpSpPr>
        <p:pic>
          <p:nvPicPr>
            <p:cNvPr id="37" name="Picture 10" descr="esomar icon.png">
              <a:extLst>
                <a:ext uri="{FF2B5EF4-FFF2-40B4-BE49-F238E27FC236}">
                  <a16:creationId xmlns:a16="http://schemas.microsoft.com/office/drawing/2014/main" xmlns="" id="{9E543100-8119-448D-A247-848E3AD0F25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2221" y="6024970"/>
              <a:ext cx="664453" cy="668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8" name="Ομάδα 37">
              <a:extLst>
                <a:ext uri="{FF2B5EF4-FFF2-40B4-BE49-F238E27FC236}">
                  <a16:creationId xmlns:a16="http://schemas.microsoft.com/office/drawing/2014/main" xmlns="" id="{4AB572FD-314A-4B1C-9893-EF2B8468F2B3}"/>
                </a:ext>
              </a:extLst>
            </p:cNvPr>
            <p:cNvGrpSpPr/>
            <p:nvPr/>
          </p:nvGrpSpPr>
          <p:grpSpPr>
            <a:xfrm>
              <a:off x="2674049" y="6171721"/>
              <a:ext cx="2166547" cy="521953"/>
              <a:chOff x="1067748" y="6229761"/>
              <a:chExt cx="2166547" cy="521953"/>
            </a:xfrm>
          </p:grpSpPr>
          <p:pic>
            <p:nvPicPr>
              <p:cNvPr id="39" name="Εικόνα 38">
                <a:extLst>
                  <a:ext uri="{FF2B5EF4-FFF2-40B4-BE49-F238E27FC236}">
                    <a16:creationId xmlns:a16="http://schemas.microsoft.com/office/drawing/2014/main" xmlns="" id="{8BBB63E6-E38B-446A-8DDB-C7DC444009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67748" y="6229761"/>
                <a:ext cx="822206" cy="478814"/>
              </a:xfrm>
              <a:prstGeom prst="rect">
                <a:avLst/>
              </a:prstGeom>
            </p:spPr>
          </p:pic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xmlns="" id="{99A2C798-A627-4283-999B-1CE31B854FD6}"/>
                  </a:ext>
                </a:extLst>
              </p:cNvPr>
              <p:cNvSpPr txBox="1"/>
              <p:nvPr/>
            </p:nvSpPr>
            <p:spPr>
              <a:xfrm>
                <a:off x="1895355" y="6382382"/>
                <a:ext cx="13389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900" b="1" dirty="0">
                    <a:latin typeface="Century Gothic" panose="020B0502020202020204" pitchFamily="34" charset="0"/>
                  </a:rPr>
                  <a:t>ΕΝ </a:t>
                </a:r>
                <a:r>
                  <a:rPr lang="en-US" sz="900" b="1" dirty="0">
                    <a:latin typeface="Century Gothic" panose="020B0502020202020204" pitchFamily="34" charset="0"/>
                  </a:rPr>
                  <a:t>ISO 27001:2013</a:t>
                </a:r>
              </a:p>
              <a:p>
                <a:r>
                  <a:rPr lang="en-US" sz="900" b="1" dirty="0">
                    <a:latin typeface="Century Gothic" panose="020B0502020202020204" pitchFamily="34" charset="0"/>
                  </a:rPr>
                  <a:t>No.  20201210004539</a:t>
                </a:r>
                <a:endParaRPr lang="el-GR" sz="900" b="1" dirty="0"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48A6752-D34A-4E02-8424-028068BAA59F}"/>
              </a:ext>
            </a:extLst>
          </p:cNvPr>
          <p:cNvSpPr txBox="1"/>
          <p:nvPr/>
        </p:nvSpPr>
        <p:spPr>
          <a:xfrm>
            <a:off x="1" y="6512799"/>
            <a:ext cx="122111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b="1" i="1" dirty="0">
                <a:latin typeface="Century Gothic" panose="020B0502020202020204" pitchFamily="34" charset="0"/>
              </a:rPr>
              <a:t>Σημείωση</a:t>
            </a:r>
            <a:r>
              <a:rPr lang="en-US" sz="1000" b="1" i="1" dirty="0">
                <a:latin typeface="Century Gothic" panose="020B0502020202020204" pitchFamily="34" charset="0"/>
              </a:rPr>
              <a:t>: </a:t>
            </a:r>
            <a:r>
              <a:rPr lang="el-GR" sz="1000" b="1" i="1" dirty="0">
                <a:latin typeface="Century Gothic" panose="020B0502020202020204" pitchFamily="34" charset="0"/>
              </a:rPr>
              <a:t>Τα ποσοστά των κατανομών σε ορισμένες ερωτήσεις ενδέχεται να μην αθροίζουν στο 100% λόγω στρογγυλοποίησης στα ποσοστά των επιμέρους απαντήσεων.</a:t>
            </a:r>
            <a:endParaRPr lang="en-US" sz="1000" b="1" i="1" dirty="0">
              <a:latin typeface="Century Gothic" panose="020B0502020202020204" pitchFamily="34" charset="0"/>
            </a:endParaRP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BC3C4C55-BAE8-48DC-A210-56AD3BEAA19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2086" y="4643160"/>
            <a:ext cx="2302344" cy="531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876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Τίτλος 7">
            <a:extLst>
              <a:ext uri="{FF2B5EF4-FFF2-40B4-BE49-F238E27FC236}">
                <a16:creationId xmlns:a16="http://schemas.microsoft.com/office/drawing/2014/main" xmlns="" id="{379B9506-936E-49F6-AA5E-EA4CF2AA6BDF}"/>
              </a:ext>
            </a:extLst>
          </p:cNvPr>
          <p:cNvSpPr txBox="1">
            <a:spLocks/>
          </p:cNvSpPr>
          <p:nvPr/>
        </p:nvSpPr>
        <p:spPr>
          <a:xfrm>
            <a:off x="751275" y="211595"/>
            <a:ext cx="11325918" cy="5725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1800" b="1" dirty="0">
                <a:latin typeface="Century Gothic" pitchFamily="34" charset="0"/>
              </a:rPr>
              <a:t>Ανεξάρτητα από την εκλογική σας προτίμηση, η επιστροφή της ονομασίας ΠΑΣΟΚ πιστεύετε ότι είναι μια κίνηση από την οποία θα ωφεληθεί ή θα ζημιωθεί;</a:t>
            </a:r>
            <a:endParaRPr lang="en-GB" sz="1800" b="1" dirty="0">
              <a:latin typeface="Century Gothic" pitchFamily="34" charset="0"/>
            </a:endParaRPr>
          </a:p>
        </p:txBody>
      </p:sp>
      <p:pic>
        <p:nvPicPr>
          <p:cNvPr id="19" name="Picture 10" descr="typography-2.png">
            <a:extLst>
              <a:ext uri="{FF2B5EF4-FFF2-40B4-BE49-F238E27FC236}">
                <a16:creationId xmlns:a16="http://schemas.microsoft.com/office/drawing/2014/main" xmlns="" id="{9DEF874F-0F3D-446F-8F1C-33AF5D9921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54747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366262" y="81941"/>
            <a:ext cx="385013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Γράφημα 1">
            <a:extLst>
              <a:ext uri="{FF2B5EF4-FFF2-40B4-BE49-F238E27FC236}">
                <a16:creationId xmlns:a16="http://schemas.microsoft.com/office/drawing/2014/main" xmlns="" id="{27FC220E-6FD4-48DF-AA77-2704173C36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2266396"/>
              </p:ext>
            </p:extLst>
          </p:nvPr>
        </p:nvGraphicFramePr>
        <p:xfrm>
          <a:off x="438754" y="1268760"/>
          <a:ext cx="990571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Εικόνα 6">
            <a:extLst>
              <a:ext uri="{FF2B5EF4-FFF2-40B4-BE49-F238E27FC236}">
                <a16:creationId xmlns:a16="http://schemas.microsoft.com/office/drawing/2014/main" xmlns="" id="{89C08092-6A96-43FB-A99B-6771FB30B17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502" y="6381328"/>
            <a:ext cx="398264" cy="398253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xmlns="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pic>
        <p:nvPicPr>
          <p:cNvPr id="10" name="Εικόνα 9">
            <a:extLst>
              <a:ext uri="{FF2B5EF4-FFF2-40B4-BE49-F238E27FC236}">
                <a16:creationId xmlns:a16="http://schemas.microsoft.com/office/drawing/2014/main" xmlns="" id="{7B13A33D-D720-43AA-95DD-CFEB8AC7DC9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22" y="6505874"/>
            <a:ext cx="1552790" cy="270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764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0" descr="typography-2.png">
            <a:extLst>
              <a:ext uri="{FF2B5EF4-FFF2-40B4-BE49-F238E27FC236}">
                <a16:creationId xmlns:a16="http://schemas.microsoft.com/office/drawing/2014/main" xmlns="" id="{9DEF874F-0F3D-446F-8F1C-33AF5D9921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54747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366262" y="81941"/>
            <a:ext cx="385013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xmlns="" id="{89C08092-6A96-43FB-A99B-6771FB30B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502" y="6381328"/>
            <a:ext cx="398264" cy="398253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xmlns="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graphicFrame>
        <p:nvGraphicFramePr>
          <p:cNvPr id="10" name="Πίνακας 9">
            <a:extLst>
              <a:ext uri="{FF2B5EF4-FFF2-40B4-BE49-F238E27FC236}">
                <a16:creationId xmlns:a16="http://schemas.microsoft.com/office/drawing/2014/main" xmlns="" id="{E0F4EF4F-C104-48B1-A843-3D29F97685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628754"/>
              </p:ext>
            </p:extLst>
          </p:nvPr>
        </p:nvGraphicFramePr>
        <p:xfrm>
          <a:off x="1199456" y="2416543"/>
          <a:ext cx="7848872" cy="20249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xmlns="" val="129106736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35278863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54548737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3746595143"/>
                    </a:ext>
                  </a:extLst>
                </a:gridCol>
              </a:tblGrid>
              <a:tr h="538812">
                <a:tc>
                  <a:txBody>
                    <a:bodyPr/>
                    <a:lstStyle/>
                    <a:p>
                      <a:pPr algn="l"/>
                      <a:r>
                        <a:rPr lang="el-GR" sz="1300" b="1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Βάσει ηλικίας</a:t>
                      </a:r>
                      <a:endParaRPr lang="en-US" sz="1300" b="1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latin typeface="Century Gothic" panose="020B0502020202020204" pitchFamily="34" charset="0"/>
                        </a:rPr>
                        <a:t>17-34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latin typeface="Century Gothic" panose="020B0502020202020204" pitchFamily="34" charset="0"/>
                        </a:rPr>
                        <a:t>35-54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dirty="0">
                          <a:latin typeface="Century Gothic" panose="020B0502020202020204" pitchFamily="34" charset="0"/>
                        </a:rPr>
                        <a:t>Άνω των 55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01085816"/>
                  </a:ext>
                </a:extLst>
              </a:tr>
              <a:tr h="495367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Θα </a:t>
                      </a:r>
                      <a:r>
                        <a:rPr lang="en-US" sz="1800" dirty="0" err="1">
                          <a:latin typeface="Century Gothic" panose="020B0502020202020204" pitchFamily="34" charset="0"/>
                        </a:rPr>
                        <a:t>ωφεληθεί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6</a:t>
                      </a: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4</a:t>
                      </a: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4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47%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56401794"/>
                  </a:ext>
                </a:extLst>
              </a:tr>
              <a:tr h="495367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Ούτε θα ωφεληθεί, ούτε θα ζημιωθεί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24%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32%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39%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30665725"/>
                  </a:ext>
                </a:extLst>
              </a:tr>
              <a:tr h="495367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Θα </a:t>
                      </a:r>
                      <a:r>
                        <a:rPr lang="en-US" sz="1800" dirty="0" err="1">
                          <a:latin typeface="Century Gothic" panose="020B0502020202020204" pitchFamily="34" charset="0"/>
                        </a:rPr>
                        <a:t>ζημιωθεί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24%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14%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89810731"/>
                  </a:ext>
                </a:extLst>
              </a:tr>
            </a:tbl>
          </a:graphicData>
        </a:graphic>
      </p:graphicFrame>
      <p:pic>
        <p:nvPicPr>
          <p:cNvPr id="13" name="Εικόνα 12">
            <a:extLst>
              <a:ext uri="{FF2B5EF4-FFF2-40B4-BE49-F238E27FC236}">
                <a16:creationId xmlns:a16="http://schemas.microsoft.com/office/drawing/2014/main" xmlns="" id="{49DD3992-69C2-4575-8EDF-3415E63C34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22" y="6505874"/>
            <a:ext cx="1552790" cy="270185"/>
          </a:xfrm>
          <a:prstGeom prst="rect">
            <a:avLst/>
          </a:prstGeom>
        </p:spPr>
      </p:pic>
      <p:graphicFrame>
        <p:nvGraphicFramePr>
          <p:cNvPr id="2" name="Πίνακας 1">
            <a:extLst>
              <a:ext uri="{FF2B5EF4-FFF2-40B4-BE49-F238E27FC236}">
                <a16:creationId xmlns:a16="http://schemas.microsoft.com/office/drawing/2014/main" xmlns="" id="{25A96AC2-3B00-4790-B15B-271ADFD077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800848"/>
              </p:ext>
            </p:extLst>
          </p:nvPr>
        </p:nvGraphicFramePr>
        <p:xfrm>
          <a:off x="9336360" y="2430634"/>
          <a:ext cx="1396711" cy="20162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6711">
                  <a:extLst>
                    <a:ext uri="{9D8B030D-6E8A-4147-A177-3AD203B41FA5}">
                      <a16:colId xmlns:a16="http://schemas.microsoft.com/office/drawing/2014/main" xmlns="" val="2391207669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Century Gothic" panose="020B0502020202020204" pitchFamily="34" charset="0"/>
                        </a:rPr>
                        <a:t>ΣΥΝΟΛΟ</a:t>
                      </a:r>
                      <a:endParaRPr lang="en-US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11932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47%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377866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33%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471482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2</a:t>
                      </a: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0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4788060"/>
                  </a:ext>
                </a:extLst>
              </a:tr>
            </a:tbl>
          </a:graphicData>
        </a:graphic>
      </p:graphicFrame>
      <p:sp>
        <p:nvSpPr>
          <p:cNvPr id="11" name="Τίτλος 7">
            <a:extLst>
              <a:ext uri="{FF2B5EF4-FFF2-40B4-BE49-F238E27FC236}">
                <a16:creationId xmlns:a16="http://schemas.microsoft.com/office/drawing/2014/main" xmlns="" id="{974C8B58-A83B-2579-746A-B4F00E6DE73F}"/>
              </a:ext>
            </a:extLst>
          </p:cNvPr>
          <p:cNvSpPr txBox="1">
            <a:spLocks/>
          </p:cNvSpPr>
          <p:nvPr/>
        </p:nvSpPr>
        <p:spPr>
          <a:xfrm>
            <a:off x="751275" y="211595"/>
            <a:ext cx="11325918" cy="5725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1800" b="1" dirty="0">
                <a:latin typeface="Century Gothic" pitchFamily="34" charset="0"/>
              </a:rPr>
              <a:t>Ανεξάρτητα από την εκλογική σας προτίμηση, η επιστροφή της ονομασίας ΠΑΣΟΚ πιστεύετε ότι είναι μια κίνηση από την οποία θα ωφεληθεί ή θα ζημιωθεί;</a:t>
            </a:r>
            <a:endParaRPr lang="en-GB" sz="18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954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0" descr="typography-2.png">
            <a:extLst>
              <a:ext uri="{FF2B5EF4-FFF2-40B4-BE49-F238E27FC236}">
                <a16:creationId xmlns:a16="http://schemas.microsoft.com/office/drawing/2014/main" xmlns="" id="{9DEF874F-0F3D-446F-8F1C-33AF5D9921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54747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366262" y="81941"/>
            <a:ext cx="385013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xmlns="" id="{89C08092-6A96-43FB-A99B-6771FB30B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502" y="6381328"/>
            <a:ext cx="398264" cy="398253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xmlns="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xmlns="" id="{49DD3992-69C2-4575-8EDF-3415E63C34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22" y="6505874"/>
            <a:ext cx="1552790" cy="270185"/>
          </a:xfrm>
          <a:prstGeom prst="rect">
            <a:avLst/>
          </a:prstGeom>
        </p:spPr>
      </p:pic>
      <p:graphicFrame>
        <p:nvGraphicFramePr>
          <p:cNvPr id="9" name="Πίνακας 8">
            <a:extLst>
              <a:ext uri="{FF2B5EF4-FFF2-40B4-BE49-F238E27FC236}">
                <a16:creationId xmlns:a16="http://schemas.microsoft.com/office/drawing/2014/main" xmlns="" id="{E0A16004-1181-470A-A0F4-14EB3F9B4D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487824"/>
              </p:ext>
            </p:extLst>
          </p:nvPr>
        </p:nvGraphicFramePr>
        <p:xfrm>
          <a:off x="191344" y="1808820"/>
          <a:ext cx="10371007" cy="25898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xmlns="" val="129106736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35278863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358197459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3737179059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545487370"/>
                    </a:ext>
                  </a:extLst>
                </a:gridCol>
                <a:gridCol w="1009967">
                  <a:extLst>
                    <a:ext uri="{9D8B030D-6E8A-4147-A177-3AD203B41FA5}">
                      <a16:colId xmlns:a16="http://schemas.microsoft.com/office/drawing/2014/main" xmlns="" val="3746595143"/>
                    </a:ext>
                  </a:extLst>
                </a:gridCol>
              </a:tblGrid>
              <a:tr h="797855">
                <a:tc>
                  <a:txBody>
                    <a:bodyPr/>
                    <a:lstStyle/>
                    <a:p>
                      <a:pPr algn="l"/>
                      <a:r>
                        <a:rPr lang="el-GR" sz="1300" b="1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Βάσει τοποθέτησης στον άξονα Αριστερά - Δεξιά</a:t>
                      </a:r>
                      <a:endParaRPr lang="en-US" sz="1300" b="1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500" b="1" dirty="0">
                          <a:latin typeface="Century Gothic" panose="020B0502020202020204" pitchFamily="34" charset="0"/>
                        </a:rPr>
                        <a:t>Αριστεροί</a:t>
                      </a:r>
                    </a:p>
                    <a:p>
                      <a:pPr algn="ctr" fontAlgn="ctr"/>
                      <a:r>
                        <a:rPr lang="el-GR" sz="1500" b="1" dirty="0">
                          <a:latin typeface="Century Gothic" panose="020B0502020202020204" pitchFamily="34" charset="0"/>
                        </a:rPr>
                        <a:t>0-2</a:t>
                      </a:r>
                      <a:endParaRPr lang="en-US" sz="1500" dirty="0"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500" b="1" dirty="0">
                          <a:latin typeface="Century Gothic" panose="020B0502020202020204" pitchFamily="34" charset="0"/>
                        </a:rPr>
                        <a:t>Κεντροαριστεροί</a:t>
                      </a:r>
                    </a:p>
                    <a:p>
                      <a:pPr algn="ctr" fontAlgn="ctr"/>
                      <a:r>
                        <a:rPr lang="el-GR" sz="1500" b="1" dirty="0">
                          <a:latin typeface="Century Gothic" panose="020B0502020202020204" pitchFamily="34" charset="0"/>
                        </a:rPr>
                        <a:t>3-4</a:t>
                      </a:r>
                      <a:endParaRPr lang="en-US" sz="1500" b="1" dirty="0"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500" b="1" dirty="0">
                          <a:latin typeface="Century Gothic" panose="020B0502020202020204" pitchFamily="34" charset="0"/>
                        </a:rPr>
                        <a:t>Κεντρώοι</a:t>
                      </a:r>
                    </a:p>
                    <a:p>
                      <a:pPr algn="ctr" fontAlgn="ctr"/>
                      <a:r>
                        <a:rPr lang="el-GR" sz="1500" b="1" dirty="0">
                          <a:latin typeface="Century Gothic" panose="020B0502020202020204" pitchFamily="34" charset="0"/>
                        </a:rPr>
                        <a:t>5</a:t>
                      </a:r>
                      <a:endParaRPr lang="en-US" sz="1500" dirty="0"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500" b="1" dirty="0">
                          <a:latin typeface="Century Gothic" panose="020B0502020202020204" pitchFamily="34" charset="0"/>
                        </a:rPr>
                        <a:t>Κεντροδεξιοί</a:t>
                      </a:r>
                    </a:p>
                    <a:p>
                      <a:pPr algn="ctr" fontAlgn="ctr"/>
                      <a:r>
                        <a:rPr lang="en-US" sz="1500" b="1" dirty="0">
                          <a:latin typeface="Century Gothic" panose="020B0502020202020204" pitchFamily="34" charset="0"/>
                        </a:rPr>
                        <a:t>6-7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500" b="1" dirty="0">
                          <a:latin typeface="Century Gothic" panose="020B0502020202020204" pitchFamily="34" charset="0"/>
                        </a:rPr>
                        <a:t>Δεξιοί</a:t>
                      </a:r>
                    </a:p>
                    <a:p>
                      <a:pPr algn="ctr" fontAlgn="ctr"/>
                      <a:r>
                        <a:rPr lang="en-US" sz="1500" b="1" dirty="0">
                          <a:latin typeface="Century Gothic" panose="020B0502020202020204" pitchFamily="34" charset="0"/>
                        </a:rPr>
                        <a:t>8-10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01085816"/>
                  </a:ext>
                </a:extLst>
              </a:tr>
              <a:tr h="619760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Θα </a:t>
                      </a:r>
                      <a:r>
                        <a:rPr lang="en-US" sz="1800" dirty="0" err="1">
                          <a:latin typeface="Century Gothic" panose="020B0502020202020204" pitchFamily="34" charset="0"/>
                        </a:rPr>
                        <a:t>ωφεληθεί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4</a:t>
                      </a: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40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51%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61%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5</a:t>
                      </a: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3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56401794"/>
                  </a:ext>
                </a:extLst>
              </a:tr>
              <a:tr h="562605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Ούτε θα ωφεληθεί, ούτε θα ζημιωθεί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38%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3</a:t>
                      </a: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9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2</a:t>
                      </a: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9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2</a:t>
                      </a: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5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29%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50780453"/>
                  </a:ext>
                </a:extLst>
              </a:tr>
              <a:tr h="478629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Θα </a:t>
                      </a:r>
                      <a:r>
                        <a:rPr lang="en-US" sz="1800" dirty="0" err="1">
                          <a:latin typeface="Century Gothic" panose="020B0502020202020204" pitchFamily="34" charset="0"/>
                        </a:rPr>
                        <a:t>ζημιωθεί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800" dirty="0">
                        <a:latin typeface="Century Gothic" panose="020B0502020202020204" pitchFamily="34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2</a:t>
                      </a: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  <a:endParaRPr lang="el-GR" sz="1800" dirty="0">
                        <a:latin typeface="Century Gothic" panose="020B0502020202020204" pitchFamily="34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800" dirty="0">
                        <a:latin typeface="Century Gothic" panose="020B0502020202020204" pitchFamily="34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21%</a:t>
                      </a:r>
                      <a:endParaRPr lang="el-GR" sz="1800" dirty="0">
                        <a:latin typeface="Century Gothic" panose="020B0502020202020204" pitchFamily="34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800" dirty="0">
                        <a:latin typeface="Century Gothic" panose="020B0502020202020204" pitchFamily="34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20%</a:t>
                      </a:r>
                      <a:endParaRPr lang="el-GR" sz="1800" dirty="0">
                        <a:latin typeface="Century Gothic" panose="020B0502020202020204" pitchFamily="34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800" dirty="0">
                        <a:latin typeface="Century Gothic" panose="020B0502020202020204" pitchFamily="34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4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  <a:endParaRPr lang="el-GR" sz="1800" dirty="0">
                        <a:latin typeface="Century Gothic" panose="020B0502020202020204" pitchFamily="34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800" dirty="0">
                        <a:latin typeface="Century Gothic" panose="020B0502020202020204" pitchFamily="34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8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  <a:endParaRPr lang="el-GR" sz="1800" dirty="0">
                        <a:latin typeface="Century Gothic" panose="020B0502020202020204" pitchFamily="34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89810731"/>
                  </a:ext>
                </a:extLst>
              </a:tr>
            </a:tbl>
          </a:graphicData>
        </a:graphic>
      </p:graphicFrame>
      <p:sp>
        <p:nvSpPr>
          <p:cNvPr id="11" name="Τίτλος 7">
            <a:extLst>
              <a:ext uri="{FF2B5EF4-FFF2-40B4-BE49-F238E27FC236}">
                <a16:creationId xmlns:a16="http://schemas.microsoft.com/office/drawing/2014/main" xmlns="" id="{0E4D37DC-43E6-357C-44EF-0BC44D4F7EF3}"/>
              </a:ext>
            </a:extLst>
          </p:cNvPr>
          <p:cNvSpPr txBox="1">
            <a:spLocks/>
          </p:cNvSpPr>
          <p:nvPr/>
        </p:nvSpPr>
        <p:spPr>
          <a:xfrm>
            <a:off x="751275" y="211594"/>
            <a:ext cx="11325918" cy="76913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1800" b="1" dirty="0">
                <a:latin typeface="Century Gothic" pitchFamily="34" charset="0"/>
              </a:rPr>
              <a:t>Ανεξάρτητα από την εκλογική σας προτίμηση, η επιστροφή της ονομασίας ΠΑΣΟΚ πιστεύετε ότι είναι μια κίνηση από την οποία θα ωφεληθεί ή θα ζημιωθεί;</a:t>
            </a:r>
            <a:endParaRPr lang="en-GB" sz="1800" b="1" dirty="0">
              <a:latin typeface="Century Gothic" pitchFamily="34" charset="0"/>
            </a:endParaRPr>
          </a:p>
        </p:txBody>
      </p:sp>
      <p:graphicFrame>
        <p:nvGraphicFramePr>
          <p:cNvPr id="12" name="Πίνακας 11">
            <a:extLst>
              <a:ext uri="{FF2B5EF4-FFF2-40B4-BE49-F238E27FC236}">
                <a16:creationId xmlns:a16="http://schemas.microsoft.com/office/drawing/2014/main" xmlns="" id="{752845A9-7945-0464-6788-8F439FE92D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026466"/>
              </p:ext>
            </p:extLst>
          </p:nvPr>
        </p:nvGraphicFramePr>
        <p:xfrm>
          <a:off x="10677913" y="1792821"/>
          <a:ext cx="1396711" cy="26058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6711">
                  <a:extLst>
                    <a:ext uri="{9D8B030D-6E8A-4147-A177-3AD203B41FA5}">
                      <a16:colId xmlns:a16="http://schemas.microsoft.com/office/drawing/2014/main" xmlns="" val="2391207669"/>
                    </a:ext>
                  </a:extLst>
                </a:gridCol>
              </a:tblGrid>
              <a:tr h="809525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Century Gothic" panose="020B0502020202020204" pitchFamily="34" charset="0"/>
                        </a:rPr>
                        <a:t>ΣΥΝΟΛΟ</a:t>
                      </a:r>
                      <a:endParaRPr lang="en-US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119324"/>
                  </a:ext>
                </a:extLst>
              </a:tr>
              <a:tr h="610630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47%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3778664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33%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4714821"/>
                  </a:ext>
                </a:extLst>
              </a:tr>
              <a:tr h="465705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800" dirty="0">
                        <a:latin typeface="Century Gothic" panose="020B0502020202020204" pitchFamily="34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2</a:t>
                      </a: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0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  <a:endParaRPr lang="el-GR" sz="1800" dirty="0">
                        <a:latin typeface="Century Gothic" panose="020B0502020202020204" pitchFamily="34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4788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3869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0" descr="typography-2.png">
            <a:extLst>
              <a:ext uri="{FF2B5EF4-FFF2-40B4-BE49-F238E27FC236}">
                <a16:creationId xmlns:a16="http://schemas.microsoft.com/office/drawing/2014/main" xmlns="" id="{9DEF874F-0F3D-446F-8F1C-33AF5D9921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54747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366262" y="81941"/>
            <a:ext cx="385013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xmlns="" id="{89C08092-6A96-43FB-A99B-6771FB30B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502" y="6381328"/>
            <a:ext cx="398264" cy="398253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xmlns="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xmlns="" id="{49DD3992-69C2-4575-8EDF-3415E63C34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22" y="6505874"/>
            <a:ext cx="1552790" cy="270185"/>
          </a:xfrm>
          <a:prstGeom prst="rect">
            <a:avLst/>
          </a:prstGeom>
        </p:spPr>
      </p:pic>
      <p:graphicFrame>
        <p:nvGraphicFramePr>
          <p:cNvPr id="2" name="Πίνακας 1">
            <a:extLst>
              <a:ext uri="{FF2B5EF4-FFF2-40B4-BE49-F238E27FC236}">
                <a16:creationId xmlns:a16="http://schemas.microsoft.com/office/drawing/2014/main" xmlns="" id="{25A96AC2-3B00-4790-B15B-271ADFD077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277191"/>
              </p:ext>
            </p:extLst>
          </p:nvPr>
        </p:nvGraphicFramePr>
        <p:xfrm>
          <a:off x="10006353" y="2815820"/>
          <a:ext cx="1396711" cy="19813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6711">
                  <a:extLst>
                    <a:ext uri="{9D8B030D-6E8A-4147-A177-3AD203B41FA5}">
                      <a16:colId xmlns:a16="http://schemas.microsoft.com/office/drawing/2014/main" xmlns="" val="2391207669"/>
                    </a:ext>
                  </a:extLst>
                </a:gridCol>
              </a:tblGrid>
              <a:tr h="554926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Century Gothic" panose="020B0502020202020204" pitchFamily="34" charset="0"/>
                        </a:rPr>
                        <a:t>ΣΥΝΟΛΟ</a:t>
                      </a:r>
                      <a:endParaRPr lang="en-US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119324"/>
                  </a:ext>
                </a:extLst>
              </a:tr>
              <a:tr h="490302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47%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377866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33%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471482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2</a:t>
                      </a: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0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4788060"/>
                  </a:ext>
                </a:extLst>
              </a:tr>
            </a:tbl>
          </a:graphicData>
        </a:graphic>
      </p:graphicFrame>
      <p:sp>
        <p:nvSpPr>
          <p:cNvPr id="11" name="Τίτλος 7">
            <a:extLst>
              <a:ext uri="{FF2B5EF4-FFF2-40B4-BE49-F238E27FC236}">
                <a16:creationId xmlns:a16="http://schemas.microsoft.com/office/drawing/2014/main" xmlns="" id="{974C8B58-A83B-2579-746A-B4F00E6DE73F}"/>
              </a:ext>
            </a:extLst>
          </p:cNvPr>
          <p:cNvSpPr txBox="1">
            <a:spLocks/>
          </p:cNvSpPr>
          <p:nvPr/>
        </p:nvSpPr>
        <p:spPr>
          <a:xfrm>
            <a:off x="751275" y="211595"/>
            <a:ext cx="11325918" cy="5725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1800" b="1" dirty="0">
                <a:latin typeface="Century Gothic" pitchFamily="34" charset="0"/>
              </a:rPr>
              <a:t>Ανεξάρτητα από την εκλογική σας προτίμηση, η επιστροφή της ονομασίας ΠΑΣΟΚ πιστεύετε ότι είναι μια κίνηση από την οποία θα ωφεληθεί ή θα ζημιωθεί;</a:t>
            </a:r>
            <a:endParaRPr lang="en-GB" sz="1800" b="1" dirty="0">
              <a:latin typeface="Century Gothic" pitchFamily="34" charset="0"/>
            </a:endParaRPr>
          </a:p>
        </p:txBody>
      </p:sp>
      <p:graphicFrame>
        <p:nvGraphicFramePr>
          <p:cNvPr id="9" name="Πίνακας 11">
            <a:extLst>
              <a:ext uri="{FF2B5EF4-FFF2-40B4-BE49-F238E27FC236}">
                <a16:creationId xmlns:a16="http://schemas.microsoft.com/office/drawing/2014/main" xmlns="" id="{B85B5563-140E-4C67-CC82-933FEB9EB9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673302"/>
              </p:ext>
            </p:extLst>
          </p:nvPr>
        </p:nvGraphicFramePr>
        <p:xfrm>
          <a:off x="263352" y="2894143"/>
          <a:ext cx="9484348" cy="18320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8763">
                  <a:extLst>
                    <a:ext uri="{9D8B030D-6E8A-4147-A177-3AD203B41FA5}">
                      <a16:colId xmlns:a16="http://schemas.microsoft.com/office/drawing/2014/main" xmlns="" val="1291067360"/>
                    </a:ext>
                  </a:extLst>
                </a:gridCol>
                <a:gridCol w="2051917">
                  <a:extLst>
                    <a:ext uri="{9D8B030D-6E8A-4147-A177-3AD203B41FA5}">
                      <a16:colId xmlns:a16="http://schemas.microsoft.com/office/drawing/2014/main" xmlns="" val="254548737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3719048260"/>
                    </a:ext>
                  </a:extLst>
                </a:gridCol>
                <a:gridCol w="2139532">
                  <a:extLst>
                    <a:ext uri="{9D8B030D-6E8A-4147-A177-3AD203B41FA5}">
                      <a16:colId xmlns:a16="http://schemas.microsoft.com/office/drawing/2014/main" xmlns="" val="3746595143"/>
                    </a:ext>
                  </a:extLst>
                </a:gridCol>
              </a:tblGrid>
              <a:tr h="487498">
                <a:tc>
                  <a:txBody>
                    <a:bodyPr/>
                    <a:lstStyle/>
                    <a:p>
                      <a:pPr algn="l"/>
                      <a:r>
                        <a:rPr lang="el-GR" sz="1300" b="1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Βάσει κομματικής εγγύτητας</a:t>
                      </a:r>
                      <a:endParaRPr lang="en-US" sz="1300" b="1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b="1" dirty="0">
                          <a:latin typeface="Century Gothic" panose="020B0502020202020204" pitchFamily="34" charset="0"/>
                        </a:rPr>
                        <a:t>Νέα Δημοκρατία</a:t>
                      </a:r>
                      <a:endParaRPr lang="en-US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dirty="0">
                          <a:latin typeface="Century Gothic" panose="020B0502020202020204" pitchFamily="34" charset="0"/>
                        </a:rPr>
                        <a:t>ΣΥΡΙΖΑ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b="1" dirty="0">
                          <a:latin typeface="Century Gothic" panose="020B0502020202020204" pitchFamily="34" charset="0"/>
                        </a:rPr>
                        <a:t>Κίνημα Αλλαγής </a:t>
                      </a:r>
                      <a:endParaRPr lang="en-US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01085816"/>
                  </a:ext>
                </a:extLst>
              </a:tr>
              <a:tr h="448191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Θα </a:t>
                      </a:r>
                      <a:r>
                        <a:rPr lang="en-US" sz="1800" dirty="0" err="1">
                          <a:latin typeface="Century Gothic" panose="020B0502020202020204" pitchFamily="34" charset="0"/>
                        </a:rPr>
                        <a:t>ωφεληθεί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6</a:t>
                      </a: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28%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8</a:t>
                      </a: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9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56401794"/>
                  </a:ext>
                </a:extLst>
              </a:tr>
              <a:tr h="448191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Ούτε θα ωφεληθεί, ούτε θα ζημιωθεί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4</a:t>
                      </a: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8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16486414"/>
                  </a:ext>
                </a:extLst>
              </a:tr>
              <a:tr h="448191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Θα </a:t>
                      </a:r>
                      <a:r>
                        <a:rPr lang="en-US" sz="1800" dirty="0" err="1">
                          <a:latin typeface="Century Gothic" panose="020B0502020202020204" pitchFamily="34" charset="0"/>
                        </a:rPr>
                        <a:t>ζημιωθεί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4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2</a:t>
                      </a: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4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89810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786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Ομάδα 13"/>
          <p:cNvGrpSpPr/>
          <p:nvPr/>
        </p:nvGrpSpPr>
        <p:grpSpPr>
          <a:xfrm>
            <a:off x="5364831" y="6280058"/>
            <a:ext cx="1462339" cy="261610"/>
            <a:chOff x="2684658" y="6171883"/>
            <a:chExt cx="1462339" cy="261610"/>
          </a:xfrm>
        </p:grpSpPr>
        <p:sp>
          <p:nvSpPr>
            <p:cNvPr id="15" name="TextBox 14"/>
            <p:cNvSpPr txBox="1"/>
            <p:nvPr/>
          </p:nvSpPr>
          <p:spPr>
            <a:xfrm>
              <a:off x="2878864" y="6171883"/>
              <a:ext cx="126813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100" b="1" dirty="0">
                  <a:latin typeface="Century Gothic" panose="020B0502020202020204" pitchFamily="34" charset="0"/>
                </a:rPr>
                <a:t>Prorata 20</a:t>
              </a:r>
              <a:r>
                <a:rPr lang="el-GR" sz="1100" b="1" dirty="0">
                  <a:latin typeface="Century Gothic" panose="020B0502020202020204" pitchFamily="34" charset="0"/>
                </a:rPr>
                <a:t>22</a:t>
              </a:r>
            </a:p>
          </p:txBody>
        </p:sp>
        <p:pic>
          <p:nvPicPr>
            <p:cNvPr id="16" name="Εικόνα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4658" y="6182422"/>
              <a:ext cx="245722" cy="245722"/>
            </a:xfrm>
            <a:prstGeom prst="rect">
              <a:avLst/>
            </a:prstGeom>
          </p:spPr>
        </p:pic>
      </p:grpSp>
      <p:pic>
        <p:nvPicPr>
          <p:cNvPr id="6" name="Εικόνα 5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59737829-F075-4563-B70A-2C8BA404EE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419" y="2905260"/>
            <a:ext cx="4173163" cy="104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10040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14790</TotalTime>
  <Words>409</Words>
  <Application>Microsoft Office PowerPoint</Application>
  <PresentationFormat>Ευρεία οθόνη</PresentationFormat>
  <Paragraphs>104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Century Gothic</vt:lpstr>
      <vt:lpstr>Θέμα του Office</vt:lpstr>
      <vt:lpstr>Παρουσίαση του PowerPoint</vt:lpstr>
      <vt:lpstr> η ταυτότητα της έρευνας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Office02</dc:creator>
  <cp:lastModifiedBy>Λογαριασμός Microsoft</cp:lastModifiedBy>
  <cp:revision>496</cp:revision>
  <dcterms:created xsi:type="dcterms:W3CDTF">2018-09-18T11:13:14Z</dcterms:created>
  <dcterms:modified xsi:type="dcterms:W3CDTF">2022-05-12T15:21:55Z</dcterms:modified>
</cp:coreProperties>
</file>