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7" r:id="rId4"/>
    <p:sldId id="289" r:id="rId5"/>
    <p:sldId id="295" r:id="rId6"/>
    <p:sldId id="299" r:id="rId7"/>
    <p:sldId id="296" r:id="rId8"/>
    <p:sldId id="300" r:id="rId9"/>
    <p:sldId id="297" r:id="rId10"/>
    <p:sldId id="288" r:id="rId11"/>
    <p:sldId id="301" r:id="rId12"/>
    <p:sldId id="298" r:id="rId13"/>
    <p:sldId id="302" r:id="rId14"/>
    <p:sldId id="303" r:id="rId15"/>
    <p:sldId id="282"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4747"/>
    <a:srgbClr val="C993B6"/>
    <a:srgbClr val="B3C9C0"/>
    <a:srgbClr val="089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DFF25C-3945-4C31-9FF6-F7026F62CC21}" v="98" dt="2020-05-20T22:28:40.25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822" autoAdjust="0"/>
  </p:normalViewPr>
  <p:slideViewPr>
    <p:cSldViewPr snapToGrid="0">
      <p:cViewPr varScale="1">
        <p:scale>
          <a:sx n="76" d="100"/>
          <a:sy n="76" d="100"/>
        </p:scale>
        <p:origin x="72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80768904593638"/>
          <c:y val="1.2645935189726579E-3"/>
          <c:w val="0.58869020494699642"/>
          <c:h val="0.94855841115085704"/>
        </c:manualLayout>
      </c:layout>
      <c:barChart>
        <c:barDir val="bar"/>
        <c:grouping val="clustered"/>
        <c:varyColors val="0"/>
        <c:ser>
          <c:idx val="0"/>
          <c:order val="0"/>
          <c:tx>
            <c:strRef>
              <c:f>Φύλλο1!$B$1</c:f>
              <c:strCache>
                <c:ptCount val="1"/>
                <c:pt idx="0">
                  <c:v>Στήλη1</c:v>
                </c:pt>
              </c:strCache>
            </c:strRef>
          </c:tx>
          <c:spPr>
            <a:solidFill>
              <a:srgbClr val="D547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Δεν έχω διαβάσει ή ακούσει την αγόρευση της / ΔΞ / ΔΑ</c:v>
                </c:pt>
                <c:pt idx="1">
                  <c:v>Σίγουρα δεν εξέφρασε το κοινό περί δικαίου αίσθημα</c:v>
                </c:pt>
                <c:pt idx="2">
                  <c:v>Μάλλον δεν εξέφρασε το κοινό περί δικαίου αίσθημα</c:v>
                </c:pt>
                <c:pt idx="3">
                  <c:v>Μάλλον εξέφρασε το κοινό περί δικαίου αίσθημα</c:v>
                </c:pt>
                <c:pt idx="4">
                  <c:v>Σίγουρα εξέφρασε το κοινό περί δικαίου αίσθημα</c:v>
                </c:pt>
              </c:strCache>
            </c:strRef>
          </c:cat>
          <c:val>
            <c:numRef>
              <c:f>Φύλλο1!$B$2:$B$6</c:f>
              <c:numCache>
                <c:formatCode>General</c:formatCode>
                <c:ptCount val="5"/>
                <c:pt idx="0">
                  <c:v>1</c:v>
                </c:pt>
                <c:pt idx="1">
                  <c:v>2</c:v>
                </c:pt>
                <c:pt idx="2">
                  <c:v>2</c:v>
                </c:pt>
                <c:pt idx="3">
                  <c:v>6</c:v>
                </c:pt>
                <c:pt idx="4">
                  <c:v>89</c:v>
                </c:pt>
              </c:numCache>
            </c:numRef>
          </c:val>
          <c:extLst>
            <c:ext xmlns:c16="http://schemas.microsoft.com/office/drawing/2014/chart" uri="{C3380CC4-5D6E-409C-BE32-E72D297353CC}">
              <c16:uniqueId val="{00000000-BC25-4794-8A44-DCB2E53CCAB3}"/>
            </c:ext>
          </c:extLst>
        </c:ser>
        <c:dLbls>
          <c:showLegendKey val="0"/>
          <c:showVal val="0"/>
          <c:showCatName val="0"/>
          <c:showSerName val="0"/>
          <c:showPercent val="0"/>
          <c:showBubbleSize val="0"/>
        </c:dLbls>
        <c:gapWidth val="100"/>
        <c:axId val="322628448"/>
        <c:axId val="322628840"/>
      </c:barChart>
      <c:catAx>
        <c:axId val="3226284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8840"/>
        <c:crosses val="autoZero"/>
        <c:auto val="1"/>
        <c:lblAlgn val="ctr"/>
        <c:lblOffset val="100"/>
        <c:noMultiLvlLbl val="0"/>
      </c:catAx>
      <c:valAx>
        <c:axId val="322628840"/>
        <c:scaling>
          <c:orientation val="minMax"/>
          <c:max val="100"/>
        </c:scaling>
        <c:delete val="1"/>
        <c:axPos val="b"/>
        <c:numFmt formatCode="General" sourceLinked="1"/>
        <c:majorTickMark val="out"/>
        <c:minorTickMark val="none"/>
        <c:tickLblPos val="nextTo"/>
        <c:crossAx val="32262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80768904593638"/>
          <c:y val="1.2645935189726579E-3"/>
          <c:w val="0.58869020494699642"/>
          <c:h val="0.94855841115085704"/>
        </c:manualLayout>
      </c:layout>
      <c:barChart>
        <c:barDir val="bar"/>
        <c:grouping val="clustered"/>
        <c:varyColors val="0"/>
        <c:ser>
          <c:idx val="0"/>
          <c:order val="0"/>
          <c:tx>
            <c:strRef>
              <c:f>Φύλλο1!$B$1</c:f>
              <c:strCache>
                <c:ptCount val="1"/>
                <c:pt idx="0">
                  <c:v>Στήλη1</c:v>
                </c:pt>
              </c:strCache>
            </c:strRef>
          </c:tx>
          <c:spPr>
            <a:solidFill>
              <a:srgbClr val="D547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Φύλλο1!$B$2:$B$5</c:f>
              <c:numCache>
                <c:formatCode>General</c:formatCode>
                <c:ptCount val="4"/>
                <c:pt idx="0">
                  <c:v>1</c:v>
                </c:pt>
                <c:pt idx="1">
                  <c:v>42</c:v>
                </c:pt>
                <c:pt idx="2">
                  <c:v>40</c:v>
                </c:pt>
                <c:pt idx="3">
                  <c:v>17</c:v>
                </c:pt>
              </c:numCache>
            </c:numRef>
          </c:val>
          <c:extLst>
            <c:ext xmlns:c16="http://schemas.microsoft.com/office/drawing/2014/chart" uri="{C3380CC4-5D6E-409C-BE32-E72D297353CC}">
              <c16:uniqueId val="{00000000-BC25-4794-8A44-DCB2E53CCAB3}"/>
            </c:ext>
          </c:extLst>
        </c:ser>
        <c:dLbls>
          <c:showLegendKey val="0"/>
          <c:showVal val="0"/>
          <c:showCatName val="0"/>
          <c:showSerName val="0"/>
          <c:showPercent val="0"/>
          <c:showBubbleSize val="0"/>
        </c:dLbls>
        <c:gapWidth val="100"/>
        <c:axId val="322628448"/>
        <c:axId val="322628840"/>
      </c:barChart>
      <c:catAx>
        <c:axId val="3226284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8840"/>
        <c:crosses val="autoZero"/>
        <c:auto val="1"/>
        <c:lblAlgn val="ctr"/>
        <c:lblOffset val="100"/>
        <c:noMultiLvlLbl val="0"/>
      </c:catAx>
      <c:valAx>
        <c:axId val="322628840"/>
        <c:scaling>
          <c:orientation val="minMax"/>
          <c:max val="100"/>
        </c:scaling>
        <c:delete val="1"/>
        <c:axPos val="b"/>
        <c:numFmt formatCode="General" sourceLinked="1"/>
        <c:majorTickMark val="out"/>
        <c:minorTickMark val="none"/>
        <c:tickLblPos val="nextTo"/>
        <c:crossAx val="32262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256051673877899"/>
          <c:y val="1.2645935189726585E-3"/>
          <c:w val="0.60651162945918302"/>
          <c:h val="0.94855841115085704"/>
        </c:manualLayout>
      </c:layout>
      <c:barChart>
        <c:barDir val="bar"/>
        <c:grouping val="clustered"/>
        <c:varyColors val="0"/>
        <c:ser>
          <c:idx val="0"/>
          <c:order val="0"/>
          <c:tx>
            <c:strRef>
              <c:f>Φύλλο1!$B$1</c:f>
              <c:strCache>
                <c:ptCount val="1"/>
                <c:pt idx="0">
                  <c:v>ΑΝΔΡΑΣ</c:v>
                </c:pt>
              </c:strCache>
            </c:strRef>
          </c:tx>
          <c:spPr>
            <a:solidFill>
              <a:srgbClr val="768C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Φύλλο1!$B$2:$B$5</c:f>
              <c:numCache>
                <c:formatCode>General</c:formatCode>
                <c:ptCount val="4"/>
                <c:pt idx="0">
                  <c:v>2</c:v>
                </c:pt>
                <c:pt idx="1">
                  <c:v>45</c:v>
                </c:pt>
                <c:pt idx="2">
                  <c:v>30</c:v>
                </c:pt>
                <c:pt idx="3">
                  <c:v>23</c:v>
                </c:pt>
              </c:numCache>
            </c:numRef>
          </c:val>
          <c:extLst>
            <c:ext xmlns:c16="http://schemas.microsoft.com/office/drawing/2014/chart" uri="{C3380CC4-5D6E-409C-BE32-E72D297353CC}">
              <c16:uniqueId val="{00000000-BC25-4794-8A44-DCB2E53CCAB3}"/>
            </c:ext>
          </c:extLst>
        </c:ser>
        <c:ser>
          <c:idx val="1"/>
          <c:order val="1"/>
          <c:tx>
            <c:strRef>
              <c:f>Φύλλο1!$C$1</c:f>
              <c:strCache>
                <c:ptCount val="1"/>
                <c:pt idx="0">
                  <c:v>ΓΥΝΑΙΚΑ</c:v>
                </c:pt>
              </c:strCache>
            </c:strRef>
          </c:tx>
          <c:spPr>
            <a:solidFill>
              <a:srgbClr val="E22A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Φύλλο1!$C$2:$C$5</c:f>
              <c:numCache>
                <c:formatCode>General</c:formatCode>
                <c:ptCount val="4"/>
                <c:pt idx="0">
                  <c:v>0</c:v>
                </c:pt>
                <c:pt idx="1">
                  <c:v>40</c:v>
                </c:pt>
                <c:pt idx="2">
                  <c:v>48</c:v>
                </c:pt>
                <c:pt idx="3">
                  <c:v>12</c:v>
                </c:pt>
              </c:numCache>
            </c:numRef>
          </c:val>
          <c:extLst>
            <c:ext xmlns:c16="http://schemas.microsoft.com/office/drawing/2014/chart" uri="{C3380CC4-5D6E-409C-BE32-E72D297353CC}">
              <c16:uniqueId val="{00000001-BC25-4794-8A44-DCB2E53CCAB3}"/>
            </c:ext>
          </c:extLst>
        </c:ser>
        <c:dLbls>
          <c:showLegendKey val="0"/>
          <c:showVal val="0"/>
          <c:showCatName val="0"/>
          <c:showSerName val="0"/>
          <c:showPercent val="0"/>
          <c:showBubbleSize val="0"/>
        </c:dLbls>
        <c:gapWidth val="100"/>
        <c:axId val="275571536"/>
        <c:axId val="275573496"/>
      </c:barChart>
      <c:catAx>
        <c:axId val="2755715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275573496"/>
        <c:crosses val="autoZero"/>
        <c:auto val="1"/>
        <c:lblAlgn val="ctr"/>
        <c:lblOffset val="100"/>
        <c:noMultiLvlLbl val="0"/>
      </c:catAx>
      <c:valAx>
        <c:axId val="275573496"/>
        <c:scaling>
          <c:orientation val="minMax"/>
          <c:max val="100"/>
        </c:scaling>
        <c:delete val="1"/>
        <c:axPos val="b"/>
        <c:numFmt formatCode="General" sourceLinked="1"/>
        <c:majorTickMark val="out"/>
        <c:minorTickMark val="none"/>
        <c:tickLblPos val="nextTo"/>
        <c:crossAx val="275571536"/>
        <c:crosses val="autoZero"/>
        <c:crossBetween val="between"/>
      </c:valAx>
      <c:spPr>
        <a:noFill/>
        <a:ln>
          <a:noFill/>
        </a:ln>
        <a:effectLst/>
      </c:spPr>
    </c:plotArea>
    <c:legend>
      <c:legendPos val="r"/>
      <c:layout>
        <c:manualLayout>
          <c:xMode val="edge"/>
          <c:yMode val="edge"/>
          <c:x val="0.82727907309175042"/>
          <c:y val="5.7114874273369032E-2"/>
          <c:w val="0.16713196764645191"/>
          <c:h val="0.25732440595681005"/>
        </c:manualLayout>
      </c:layout>
      <c:overlay val="1"/>
      <c:spPr>
        <a:noFill/>
        <a:ln>
          <a:noFill/>
        </a:ln>
        <a:effectLst/>
      </c:spPr>
      <c:txPr>
        <a:bodyPr rot="0" spcFirstLastPara="1" vertOverflow="ellipsis" vert="horz" wrap="square" anchor="ctr" anchorCtr="1"/>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243337084546349"/>
          <c:y val="2.3057455587325953E-2"/>
          <c:w val="0.63863272627706835"/>
          <c:h val="0.94855841115085704"/>
        </c:manualLayout>
      </c:layout>
      <c:barChart>
        <c:barDir val="bar"/>
        <c:grouping val="clustered"/>
        <c:varyColors val="0"/>
        <c:ser>
          <c:idx val="0"/>
          <c:order val="0"/>
          <c:tx>
            <c:strRef>
              <c:f>Φύλλο1!$B$1</c:f>
              <c:strCache>
                <c:ptCount val="1"/>
                <c:pt idx="0">
                  <c:v>Άνω των 55</c:v>
                </c:pt>
              </c:strCache>
            </c:strRef>
          </c:tx>
          <c:spPr>
            <a:solidFill>
              <a:srgbClr val="655A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Φύλλο1!$B$2:$B$5</c:f>
              <c:numCache>
                <c:formatCode>General</c:formatCode>
                <c:ptCount val="4"/>
                <c:pt idx="0">
                  <c:v>1</c:v>
                </c:pt>
                <c:pt idx="1">
                  <c:v>39</c:v>
                </c:pt>
                <c:pt idx="2">
                  <c:v>45</c:v>
                </c:pt>
                <c:pt idx="3">
                  <c:v>16</c:v>
                </c:pt>
              </c:numCache>
            </c:numRef>
          </c:val>
          <c:extLst>
            <c:ext xmlns:c16="http://schemas.microsoft.com/office/drawing/2014/chart" uri="{C3380CC4-5D6E-409C-BE32-E72D297353CC}">
              <c16:uniqueId val="{00000000-C784-48A8-AC17-C3FEBE1FF95C}"/>
            </c:ext>
          </c:extLst>
        </c:ser>
        <c:ser>
          <c:idx val="1"/>
          <c:order val="1"/>
          <c:tx>
            <c:strRef>
              <c:f>Φύλλο1!$C$1</c:f>
              <c:strCache>
                <c:ptCount val="1"/>
                <c:pt idx="0">
                  <c:v>35-54</c:v>
                </c:pt>
              </c:strCache>
            </c:strRef>
          </c:tx>
          <c:spPr>
            <a:solidFill>
              <a:srgbClr val="089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Φύλλο1!$C$2:$C$5</c:f>
              <c:numCache>
                <c:formatCode>General</c:formatCode>
                <c:ptCount val="4"/>
                <c:pt idx="0">
                  <c:v>1</c:v>
                </c:pt>
                <c:pt idx="1">
                  <c:v>44</c:v>
                </c:pt>
                <c:pt idx="2">
                  <c:v>39</c:v>
                </c:pt>
                <c:pt idx="3">
                  <c:v>16</c:v>
                </c:pt>
              </c:numCache>
            </c:numRef>
          </c:val>
          <c:extLst>
            <c:ext xmlns:c16="http://schemas.microsoft.com/office/drawing/2014/chart" uri="{C3380CC4-5D6E-409C-BE32-E72D297353CC}">
              <c16:uniqueId val="{00000001-C784-48A8-AC17-C3FEBE1FF95C}"/>
            </c:ext>
          </c:extLst>
        </c:ser>
        <c:ser>
          <c:idx val="2"/>
          <c:order val="2"/>
          <c:tx>
            <c:strRef>
              <c:f>Φύλλο1!$D$1</c:f>
              <c:strCache>
                <c:ptCount val="1"/>
                <c:pt idx="0">
                  <c:v>18-34</c:v>
                </c:pt>
              </c:strCache>
            </c:strRef>
          </c:tx>
          <c:spPr>
            <a:solidFill>
              <a:schemeClr val="tx2">
                <a:lumMod val="90000"/>
                <a:lumOff val="1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ΔΞ / ΔΑ</c:v>
                </c:pt>
                <c:pt idx="1">
                  <c:v>Λόγω φόβου των θυμάτων ότι θα υποστούν περαιτέρω βία αν μαθευτεί η καταγγελία τους</c:v>
                </c:pt>
                <c:pt idx="2">
                  <c:v>Λόγω της αίσθησης των θυμάτων ότι δεν θα δικαιωθούν</c:v>
                </c:pt>
                <c:pt idx="3">
                  <c:v>Λόγω του φόβου των θυμάτων ότι θα διαλυθεί η σχέση ή η οικογένεια τους</c:v>
                </c:pt>
              </c:strCache>
            </c:strRef>
          </c:cat>
          <c:val>
            <c:numRef>
              <c:f>Φύλλο1!$D$2:$D$5</c:f>
              <c:numCache>
                <c:formatCode>General</c:formatCode>
                <c:ptCount val="4"/>
                <c:pt idx="0">
                  <c:v>2</c:v>
                </c:pt>
                <c:pt idx="1">
                  <c:v>47</c:v>
                </c:pt>
                <c:pt idx="2">
                  <c:v>32</c:v>
                </c:pt>
                <c:pt idx="3">
                  <c:v>19</c:v>
                </c:pt>
              </c:numCache>
            </c:numRef>
          </c:val>
          <c:extLst>
            <c:ext xmlns:c16="http://schemas.microsoft.com/office/drawing/2014/chart" uri="{C3380CC4-5D6E-409C-BE32-E72D297353CC}">
              <c16:uniqueId val="{00000002-C784-48A8-AC17-C3FEBE1FF95C}"/>
            </c:ext>
          </c:extLst>
        </c:ser>
        <c:dLbls>
          <c:showLegendKey val="0"/>
          <c:showVal val="0"/>
          <c:showCatName val="0"/>
          <c:showSerName val="0"/>
          <c:showPercent val="0"/>
          <c:showBubbleSize val="0"/>
        </c:dLbls>
        <c:gapWidth val="100"/>
        <c:axId val="275570360"/>
        <c:axId val="322629624"/>
      </c:barChart>
      <c:catAx>
        <c:axId val="2755703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9624"/>
        <c:crosses val="autoZero"/>
        <c:auto val="1"/>
        <c:lblAlgn val="ctr"/>
        <c:lblOffset val="100"/>
        <c:noMultiLvlLbl val="0"/>
      </c:catAx>
      <c:valAx>
        <c:axId val="322629624"/>
        <c:scaling>
          <c:orientation val="minMax"/>
          <c:max val="100"/>
        </c:scaling>
        <c:delete val="1"/>
        <c:axPos val="b"/>
        <c:numFmt formatCode="General" sourceLinked="1"/>
        <c:majorTickMark val="out"/>
        <c:minorTickMark val="none"/>
        <c:tickLblPos val="nextTo"/>
        <c:crossAx val="275570360"/>
        <c:crosses val="autoZero"/>
        <c:crossBetween val="between"/>
      </c:valAx>
      <c:spPr>
        <a:noFill/>
        <a:ln>
          <a:noFill/>
        </a:ln>
        <a:effectLst/>
      </c:spPr>
    </c:plotArea>
    <c:legend>
      <c:legendPos val="r"/>
      <c:layout>
        <c:manualLayout>
          <c:xMode val="edge"/>
          <c:yMode val="edge"/>
          <c:x val="0.74946181246420973"/>
          <c:y val="0.6308366660556749"/>
          <c:w val="0.19325328928542529"/>
          <c:h val="0.27988613633141035"/>
        </c:manualLayout>
      </c:layout>
      <c:overlay val="1"/>
      <c:spPr>
        <a:noFill/>
        <a:ln>
          <a:noFill/>
        </a:ln>
        <a:effectLst/>
      </c:spPr>
      <c:txPr>
        <a:bodyPr rot="0" spcFirstLastPara="1" vertOverflow="ellipsis" vert="horz" wrap="square" anchor="ctr" anchorCtr="1"/>
        <a:lstStyle/>
        <a:p>
          <a:pPr>
            <a:defRPr lang="en-US" sz="1600" b="0"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6319753533555"/>
          <c:y val="2.3057455587325953E-2"/>
          <c:w val="0.58543463413413133"/>
          <c:h val="0.94855841115085704"/>
        </c:manualLayout>
      </c:layout>
      <c:barChart>
        <c:barDir val="bar"/>
        <c:grouping val="clustered"/>
        <c:varyColors val="0"/>
        <c:ser>
          <c:idx val="0"/>
          <c:order val="0"/>
          <c:tx>
            <c:strRef>
              <c:f>Φύλλο1!$B$1</c:f>
              <c:strCache>
                <c:ptCount val="1"/>
                <c:pt idx="0">
                  <c:v>Άνω των 55</c:v>
                </c:pt>
              </c:strCache>
            </c:strRef>
          </c:tx>
          <c:spPr>
            <a:solidFill>
              <a:srgbClr val="655A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εξέφρασε το κοινό περί δικαίου αίσθημα</c:v>
                </c:pt>
                <c:pt idx="2">
                  <c:v>Εξέφρασε το κοινό περί δικαίου αίσθημα</c:v>
                </c:pt>
              </c:strCache>
            </c:strRef>
          </c:cat>
          <c:val>
            <c:numRef>
              <c:f>Φύλλο1!$B$2:$B$4</c:f>
              <c:numCache>
                <c:formatCode>General</c:formatCode>
                <c:ptCount val="3"/>
                <c:pt idx="0">
                  <c:v>1</c:v>
                </c:pt>
                <c:pt idx="1">
                  <c:v>2</c:v>
                </c:pt>
                <c:pt idx="2">
                  <c:v>97</c:v>
                </c:pt>
              </c:numCache>
            </c:numRef>
          </c:val>
          <c:extLst>
            <c:ext xmlns:c16="http://schemas.microsoft.com/office/drawing/2014/chart" uri="{C3380CC4-5D6E-409C-BE32-E72D297353CC}">
              <c16:uniqueId val="{00000000-C784-48A8-AC17-C3FEBE1FF95C}"/>
            </c:ext>
          </c:extLst>
        </c:ser>
        <c:ser>
          <c:idx val="1"/>
          <c:order val="1"/>
          <c:tx>
            <c:strRef>
              <c:f>Φύλλο1!$C$1</c:f>
              <c:strCache>
                <c:ptCount val="1"/>
                <c:pt idx="0">
                  <c:v>35-54</c:v>
                </c:pt>
              </c:strCache>
            </c:strRef>
          </c:tx>
          <c:spPr>
            <a:solidFill>
              <a:srgbClr val="089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εξέφρασε το κοινό περί δικαίου αίσθημα</c:v>
                </c:pt>
                <c:pt idx="2">
                  <c:v>Εξέφρασε το κοινό περί δικαίου αίσθημα</c:v>
                </c:pt>
              </c:strCache>
            </c:strRef>
          </c:cat>
          <c:val>
            <c:numRef>
              <c:f>Φύλλο1!$C$2:$C$4</c:f>
              <c:numCache>
                <c:formatCode>General</c:formatCode>
                <c:ptCount val="3"/>
                <c:pt idx="0">
                  <c:v>1</c:v>
                </c:pt>
                <c:pt idx="1">
                  <c:v>3</c:v>
                </c:pt>
                <c:pt idx="2">
                  <c:v>96</c:v>
                </c:pt>
              </c:numCache>
            </c:numRef>
          </c:val>
          <c:extLst>
            <c:ext xmlns:c16="http://schemas.microsoft.com/office/drawing/2014/chart" uri="{C3380CC4-5D6E-409C-BE32-E72D297353CC}">
              <c16:uniqueId val="{00000001-C784-48A8-AC17-C3FEBE1FF95C}"/>
            </c:ext>
          </c:extLst>
        </c:ser>
        <c:ser>
          <c:idx val="2"/>
          <c:order val="2"/>
          <c:tx>
            <c:strRef>
              <c:f>Φύλλο1!$D$1</c:f>
              <c:strCache>
                <c:ptCount val="1"/>
                <c:pt idx="0">
                  <c:v>18-34</c:v>
                </c:pt>
              </c:strCache>
            </c:strRef>
          </c:tx>
          <c:spPr>
            <a:solidFill>
              <a:schemeClr val="tx2">
                <a:lumMod val="90000"/>
                <a:lumOff val="1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εξέφρασε το κοινό περί δικαίου αίσθημα</c:v>
                </c:pt>
                <c:pt idx="2">
                  <c:v>Εξέφρασε το κοινό περί δικαίου αίσθημα</c:v>
                </c:pt>
              </c:strCache>
            </c:strRef>
          </c:cat>
          <c:val>
            <c:numRef>
              <c:f>Φύλλο1!$D$2:$D$4</c:f>
              <c:numCache>
                <c:formatCode>General</c:formatCode>
                <c:ptCount val="3"/>
                <c:pt idx="0">
                  <c:v>1</c:v>
                </c:pt>
                <c:pt idx="1">
                  <c:v>8</c:v>
                </c:pt>
                <c:pt idx="2">
                  <c:v>91</c:v>
                </c:pt>
              </c:numCache>
            </c:numRef>
          </c:val>
          <c:extLst>
            <c:ext xmlns:c16="http://schemas.microsoft.com/office/drawing/2014/chart" uri="{C3380CC4-5D6E-409C-BE32-E72D297353CC}">
              <c16:uniqueId val="{00000002-C784-48A8-AC17-C3FEBE1FF95C}"/>
            </c:ext>
          </c:extLst>
        </c:ser>
        <c:dLbls>
          <c:showLegendKey val="0"/>
          <c:showVal val="0"/>
          <c:showCatName val="0"/>
          <c:showSerName val="0"/>
          <c:showPercent val="0"/>
          <c:showBubbleSize val="0"/>
        </c:dLbls>
        <c:gapWidth val="100"/>
        <c:axId val="275570360"/>
        <c:axId val="322629624"/>
      </c:barChart>
      <c:catAx>
        <c:axId val="2755703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9624"/>
        <c:crosses val="autoZero"/>
        <c:auto val="1"/>
        <c:lblAlgn val="ctr"/>
        <c:lblOffset val="100"/>
        <c:noMultiLvlLbl val="0"/>
      </c:catAx>
      <c:valAx>
        <c:axId val="322629624"/>
        <c:scaling>
          <c:orientation val="minMax"/>
          <c:max val="100"/>
        </c:scaling>
        <c:delete val="1"/>
        <c:axPos val="b"/>
        <c:numFmt formatCode="General" sourceLinked="1"/>
        <c:majorTickMark val="out"/>
        <c:minorTickMark val="none"/>
        <c:tickLblPos val="nextTo"/>
        <c:crossAx val="275570360"/>
        <c:crosses val="autoZero"/>
        <c:crossBetween val="between"/>
      </c:valAx>
      <c:spPr>
        <a:noFill/>
        <a:ln>
          <a:noFill/>
        </a:ln>
        <a:effectLst/>
      </c:spPr>
    </c:plotArea>
    <c:legend>
      <c:legendPos val="r"/>
      <c:layout>
        <c:manualLayout>
          <c:xMode val="edge"/>
          <c:yMode val="edge"/>
          <c:x val="0.77411458687191226"/>
          <c:y val="0.5637508273479912"/>
          <c:w val="0.19325328928542529"/>
          <c:h val="0.27988613633141035"/>
        </c:manualLayout>
      </c:layout>
      <c:overlay val="1"/>
      <c:spPr>
        <a:noFill/>
        <a:ln>
          <a:noFill/>
        </a:ln>
        <a:effectLst/>
      </c:spPr>
      <c:txPr>
        <a:bodyPr rot="0" spcFirstLastPara="1" vertOverflow="ellipsis" vert="horz" wrap="square" anchor="ctr" anchorCtr="1"/>
        <a:lstStyle/>
        <a:p>
          <a:pPr>
            <a:defRPr lang="en-US" sz="1600" b="0"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80768904593638"/>
          <c:y val="1.2645935189726579E-3"/>
          <c:w val="0.58869020494699642"/>
          <c:h val="0.94855841115085704"/>
        </c:manualLayout>
      </c:layout>
      <c:barChart>
        <c:barDir val="bar"/>
        <c:grouping val="clustered"/>
        <c:varyColors val="0"/>
        <c:ser>
          <c:idx val="0"/>
          <c:order val="0"/>
          <c:tx>
            <c:strRef>
              <c:f>Φύλλο1!$B$1</c:f>
              <c:strCache>
                <c:ptCount val="1"/>
                <c:pt idx="0">
                  <c:v>Στήλη1</c:v>
                </c:pt>
              </c:strCache>
            </c:strRef>
          </c:tx>
          <c:spPr>
            <a:solidFill>
              <a:srgbClr val="D547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Δεν έχω διαβάσει ή ακούσει την αγόρευση της / ΔΞ / ΔΑ</c:v>
                </c:pt>
                <c:pt idx="1">
                  <c:v>Σίγουρα δεν υπερέβη τα όρια των αρμοδιοτήτων της</c:v>
                </c:pt>
                <c:pt idx="2">
                  <c:v>Μάλλον δεν υπερέβη τα όρια των αρμοδιοτήτων της</c:v>
                </c:pt>
                <c:pt idx="3">
                  <c:v>Μάλλον υπερέβη τα όρια των αρμοδιοτήτων της</c:v>
                </c:pt>
                <c:pt idx="4">
                  <c:v>Σίγουρα υπερέβη τα όρια των αρμοδιοτήτων της</c:v>
                </c:pt>
              </c:strCache>
            </c:strRef>
          </c:cat>
          <c:val>
            <c:numRef>
              <c:f>Φύλλο1!$B$2:$B$6</c:f>
              <c:numCache>
                <c:formatCode>General</c:formatCode>
                <c:ptCount val="5"/>
                <c:pt idx="0">
                  <c:v>3</c:v>
                </c:pt>
                <c:pt idx="1">
                  <c:v>68</c:v>
                </c:pt>
                <c:pt idx="2">
                  <c:v>13</c:v>
                </c:pt>
                <c:pt idx="3">
                  <c:v>8</c:v>
                </c:pt>
                <c:pt idx="4">
                  <c:v>8</c:v>
                </c:pt>
              </c:numCache>
            </c:numRef>
          </c:val>
          <c:extLst>
            <c:ext xmlns:c16="http://schemas.microsoft.com/office/drawing/2014/chart" uri="{C3380CC4-5D6E-409C-BE32-E72D297353CC}">
              <c16:uniqueId val="{00000000-BC25-4794-8A44-DCB2E53CCAB3}"/>
            </c:ext>
          </c:extLst>
        </c:ser>
        <c:dLbls>
          <c:showLegendKey val="0"/>
          <c:showVal val="0"/>
          <c:showCatName val="0"/>
          <c:showSerName val="0"/>
          <c:showPercent val="0"/>
          <c:showBubbleSize val="0"/>
        </c:dLbls>
        <c:gapWidth val="100"/>
        <c:axId val="322628448"/>
        <c:axId val="322628840"/>
      </c:barChart>
      <c:catAx>
        <c:axId val="3226284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8840"/>
        <c:crosses val="autoZero"/>
        <c:auto val="1"/>
        <c:lblAlgn val="ctr"/>
        <c:lblOffset val="100"/>
        <c:noMultiLvlLbl val="0"/>
      </c:catAx>
      <c:valAx>
        <c:axId val="322628840"/>
        <c:scaling>
          <c:orientation val="minMax"/>
          <c:max val="100"/>
        </c:scaling>
        <c:delete val="1"/>
        <c:axPos val="b"/>
        <c:numFmt formatCode="General" sourceLinked="1"/>
        <c:majorTickMark val="out"/>
        <c:minorTickMark val="none"/>
        <c:tickLblPos val="nextTo"/>
        <c:crossAx val="32262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6319753533555"/>
          <c:y val="2.3057455587325953E-2"/>
          <c:w val="0.58543463413413133"/>
          <c:h val="0.94855841115085704"/>
        </c:manualLayout>
      </c:layout>
      <c:barChart>
        <c:barDir val="bar"/>
        <c:grouping val="clustered"/>
        <c:varyColors val="0"/>
        <c:ser>
          <c:idx val="0"/>
          <c:order val="0"/>
          <c:tx>
            <c:strRef>
              <c:f>Φύλλο1!$B$1</c:f>
              <c:strCache>
                <c:ptCount val="1"/>
                <c:pt idx="0">
                  <c:v>Άνω των 55</c:v>
                </c:pt>
              </c:strCache>
            </c:strRef>
          </c:tx>
          <c:spPr>
            <a:solidFill>
              <a:srgbClr val="655A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υπερέβη τα όρια των αρμοδιοτήτων της</c:v>
                </c:pt>
                <c:pt idx="2">
                  <c:v>Υπερέβη τα όρια των αρμοδιοτήτων της</c:v>
                </c:pt>
              </c:strCache>
            </c:strRef>
          </c:cat>
          <c:val>
            <c:numRef>
              <c:f>Φύλλο1!$B$2:$B$4</c:f>
              <c:numCache>
                <c:formatCode>General</c:formatCode>
                <c:ptCount val="3"/>
                <c:pt idx="0">
                  <c:v>3</c:v>
                </c:pt>
                <c:pt idx="1">
                  <c:v>86</c:v>
                </c:pt>
                <c:pt idx="2">
                  <c:v>11</c:v>
                </c:pt>
              </c:numCache>
            </c:numRef>
          </c:val>
          <c:extLst>
            <c:ext xmlns:c16="http://schemas.microsoft.com/office/drawing/2014/chart" uri="{C3380CC4-5D6E-409C-BE32-E72D297353CC}">
              <c16:uniqueId val="{00000000-C784-48A8-AC17-C3FEBE1FF95C}"/>
            </c:ext>
          </c:extLst>
        </c:ser>
        <c:ser>
          <c:idx val="1"/>
          <c:order val="1"/>
          <c:tx>
            <c:strRef>
              <c:f>Φύλλο1!$C$1</c:f>
              <c:strCache>
                <c:ptCount val="1"/>
                <c:pt idx="0">
                  <c:v>35-54</c:v>
                </c:pt>
              </c:strCache>
            </c:strRef>
          </c:tx>
          <c:spPr>
            <a:solidFill>
              <a:srgbClr val="089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υπερέβη τα όρια των αρμοδιοτήτων της</c:v>
                </c:pt>
                <c:pt idx="2">
                  <c:v>Υπερέβη τα όρια των αρμοδιοτήτων της</c:v>
                </c:pt>
              </c:strCache>
            </c:strRef>
          </c:cat>
          <c:val>
            <c:numRef>
              <c:f>Φύλλο1!$C$2:$C$4</c:f>
              <c:numCache>
                <c:formatCode>General</c:formatCode>
                <c:ptCount val="3"/>
                <c:pt idx="0">
                  <c:v>2</c:v>
                </c:pt>
                <c:pt idx="1">
                  <c:v>82</c:v>
                </c:pt>
                <c:pt idx="2">
                  <c:v>16</c:v>
                </c:pt>
              </c:numCache>
            </c:numRef>
          </c:val>
          <c:extLst>
            <c:ext xmlns:c16="http://schemas.microsoft.com/office/drawing/2014/chart" uri="{C3380CC4-5D6E-409C-BE32-E72D297353CC}">
              <c16:uniqueId val="{00000001-C784-48A8-AC17-C3FEBE1FF95C}"/>
            </c:ext>
          </c:extLst>
        </c:ser>
        <c:ser>
          <c:idx val="2"/>
          <c:order val="2"/>
          <c:tx>
            <c:strRef>
              <c:f>Φύλλο1!$D$1</c:f>
              <c:strCache>
                <c:ptCount val="1"/>
                <c:pt idx="0">
                  <c:v>18-34</c:v>
                </c:pt>
              </c:strCache>
            </c:strRef>
          </c:tx>
          <c:spPr>
            <a:solidFill>
              <a:schemeClr val="tx2">
                <a:lumMod val="90000"/>
                <a:lumOff val="1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Δεν έχω διαβάσει ή ακούσει την αγόρευση της / ΔΞ / ΔΑ</c:v>
                </c:pt>
                <c:pt idx="1">
                  <c:v>Δεν υπερέβη τα όρια των αρμοδιοτήτων της</c:v>
                </c:pt>
                <c:pt idx="2">
                  <c:v>Υπερέβη τα όρια των αρμοδιοτήτων της</c:v>
                </c:pt>
              </c:strCache>
            </c:strRef>
          </c:cat>
          <c:val>
            <c:numRef>
              <c:f>Φύλλο1!$D$2:$D$4</c:f>
              <c:numCache>
                <c:formatCode>General</c:formatCode>
                <c:ptCount val="3"/>
                <c:pt idx="0">
                  <c:v>2</c:v>
                </c:pt>
                <c:pt idx="1">
                  <c:v>76</c:v>
                </c:pt>
                <c:pt idx="2">
                  <c:v>22</c:v>
                </c:pt>
              </c:numCache>
            </c:numRef>
          </c:val>
          <c:extLst>
            <c:ext xmlns:c16="http://schemas.microsoft.com/office/drawing/2014/chart" uri="{C3380CC4-5D6E-409C-BE32-E72D297353CC}">
              <c16:uniqueId val="{00000002-C784-48A8-AC17-C3FEBE1FF95C}"/>
            </c:ext>
          </c:extLst>
        </c:ser>
        <c:dLbls>
          <c:showLegendKey val="0"/>
          <c:showVal val="0"/>
          <c:showCatName val="0"/>
          <c:showSerName val="0"/>
          <c:showPercent val="0"/>
          <c:showBubbleSize val="0"/>
        </c:dLbls>
        <c:gapWidth val="100"/>
        <c:axId val="275570360"/>
        <c:axId val="322629624"/>
      </c:barChart>
      <c:catAx>
        <c:axId val="2755703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9624"/>
        <c:crosses val="autoZero"/>
        <c:auto val="1"/>
        <c:lblAlgn val="ctr"/>
        <c:lblOffset val="100"/>
        <c:noMultiLvlLbl val="0"/>
      </c:catAx>
      <c:valAx>
        <c:axId val="322629624"/>
        <c:scaling>
          <c:orientation val="minMax"/>
          <c:max val="100"/>
        </c:scaling>
        <c:delete val="1"/>
        <c:axPos val="b"/>
        <c:numFmt formatCode="General" sourceLinked="1"/>
        <c:majorTickMark val="out"/>
        <c:minorTickMark val="none"/>
        <c:tickLblPos val="nextTo"/>
        <c:crossAx val="275570360"/>
        <c:crosses val="autoZero"/>
        <c:crossBetween val="between"/>
      </c:valAx>
      <c:spPr>
        <a:noFill/>
        <a:ln>
          <a:noFill/>
        </a:ln>
        <a:effectLst/>
      </c:spPr>
    </c:plotArea>
    <c:legend>
      <c:legendPos val="r"/>
      <c:layout>
        <c:manualLayout>
          <c:xMode val="edge"/>
          <c:yMode val="edge"/>
          <c:x val="0.74946181246420973"/>
          <c:y val="0.6308366660556749"/>
          <c:w val="0.19325328928542529"/>
          <c:h val="0.27988613633141035"/>
        </c:manualLayout>
      </c:layout>
      <c:overlay val="1"/>
      <c:spPr>
        <a:noFill/>
        <a:ln>
          <a:noFill/>
        </a:ln>
        <a:effectLst/>
      </c:spPr>
      <c:txPr>
        <a:bodyPr rot="0" spcFirstLastPara="1" vertOverflow="ellipsis" vert="horz" wrap="square" anchor="ctr" anchorCtr="1"/>
        <a:lstStyle/>
        <a:p>
          <a:pPr>
            <a:defRPr lang="en-US" sz="1600" b="0"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80768904593638"/>
          <c:y val="1.2645935189726579E-3"/>
          <c:w val="0.58869020494699642"/>
          <c:h val="0.94855841115085704"/>
        </c:manualLayout>
      </c:layout>
      <c:barChart>
        <c:barDir val="bar"/>
        <c:grouping val="clustered"/>
        <c:varyColors val="0"/>
        <c:ser>
          <c:idx val="0"/>
          <c:order val="0"/>
          <c:tx>
            <c:strRef>
              <c:f>Φύλλο1!$B$1</c:f>
              <c:strCache>
                <c:ptCount val="1"/>
                <c:pt idx="0">
                  <c:v>Στήλη1</c:v>
                </c:pt>
              </c:strCache>
            </c:strRef>
          </c:tx>
          <c:spPr>
            <a:solidFill>
              <a:srgbClr val="D547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ΔΞ / ΔΑ</c:v>
                </c:pt>
                <c:pt idx="1">
                  <c:v>Σίγουρα δεν με ικανοποιούν οι ποινές</c:v>
                </c:pt>
                <c:pt idx="2">
                  <c:v>Μάλλον δεν με ικανοποιούν οι ποινές</c:v>
                </c:pt>
                <c:pt idx="3">
                  <c:v>Μάλλον με ικανοποιούν οι ποινές</c:v>
                </c:pt>
                <c:pt idx="4">
                  <c:v>Σίγουρα με ικανοποιούν οι ποινές</c:v>
                </c:pt>
              </c:strCache>
            </c:strRef>
          </c:cat>
          <c:val>
            <c:numRef>
              <c:f>Φύλλο1!$B$2:$B$6</c:f>
              <c:numCache>
                <c:formatCode>General</c:formatCode>
                <c:ptCount val="5"/>
                <c:pt idx="0">
                  <c:v>1</c:v>
                </c:pt>
                <c:pt idx="1">
                  <c:v>35</c:v>
                </c:pt>
                <c:pt idx="2">
                  <c:v>11</c:v>
                </c:pt>
                <c:pt idx="3">
                  <c:v>15</c:v>
                </c:pt>
                <c:pt idx="4">
                  <c:v>38</c:v>
                </c:pt>
              </c:numCache>
            </c:numRef>
          </c:val>
          <c:extLst>
            <c:ext xmlns:c16="http://schemas.microsoft.com/office/drawing/2014/chart" uri="{C3380CC4-5D6E-409C-BE32-E72D297353CC}">
              <c16:uniqueId val="{00000000-BC25-4794-8A44-DCB2E53CCAB3}"/>
            </c:ext>
          </c:extLst>
        </c:ser>
        <c:dLbls>
          <c:showLegendKey val="0"/>
          <c:showVal val="0"/>
          <c:showCatName val="0"/>
          <c:showSerName val="0"/>
          <c:showPercent val="0"/>
          <c:showBubbleSize val="0"/>
        </c:dLbls>
        <c:gapWidth val="100"/>
        <c:axId val="322628448"/>
        <c:axId val="322628840"/>
      </c:barChart>
      <c:catAx>
        <c:axId val="3226284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8840"/>
        <c:crosses val="autoZero"/>
        <c:auto val="1"/>
        <c:lblAlgn val="ctr"/>
        <c:lblOffset val="100"/>
        <c:noMultiLvlLbl val="0"/>
      </c:catAx>
      <c:valAx>
        <c:axId val="322628840"/>
        <c:scaling>
          <c:orientation val="minMax"/>
          <c:max val="100"/>
        </c:scaling>
        <c:delete val="1"/>
        <c:axPos val="b"/>
        <c:numFmt formatCode="General" sourceLinked="1"/>
        <c:majorTickMark val="out"/>
        <c:minorTickMark val="none"/>
        <c:tickLblPos val="nextTo"/>
        <c:crossAx val="32262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86319753533555"/>
          <c:y val="2.3057455587325953E-2"/>
          <c:w val="0.58543463413413133"/>
          <c:h val="0.94855841115085704"/>
        </c:manualLayout>
      </c:layout>
      <c:barChart>
        <c:barDir val="bar"/>
        <c:grouping val="clustered"/>
        <c:varyColors val="0"/>
        <c:ser>
          <c:idx val="0"/>
          <c:order val="0"/>
          <c:tx>
            <c:strRef>
              <c:f>Φύλλο1!$B$1</c:f>
              <c:strCache>
                <c:ptCount val="1"/>
                <c:pt idx="0">
                  <c:v>Άνω των 55</c:v>
                </c:pt>
              </c:strCache>
            </c:strRef>
          </c:tx>
          <c:spPr>
            <a:solidFill>
              <a:srgbClr val="655A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Δεν με ικανοποιούν οι ποινές</c:v>
                </c:pt>
                <c:pt idx="2">
                  <c:v>Με ικανοποιούν οι ποινές</c:v>
                </c:pt>
              </c:strCache>
            </c:strRef>
          </c:cat>
          <c:val>
            <c:numRef>
              <c:f>Φύλλο1!$B$2:$B$4</c:f>
              <c:numCache>
                <c:formatCode>General</c:formatCode>
                <c:ptCount val="3"/>
                <c:pt idx="0">
                  <c:v>2</c:v>
                </c:pt>
                <c:pt idx="1">
                  <c:v>43</c:v>
                </c:pt>
                <c:pt idx="2">
                  <c:v>55</c:v>
                </c:pt>
              </c:numCache>
            </c:numRef>
          </c:val>
          <c:extLst>
            <c:ext xmlns:c16="http://schemas.microsoft.com/office/drawing/2014/chart" uri="{C3380CC4-5D6E-409C-BE32-E72D297353CC}">
              <c16:uniqueId val="{00000000-C784-48A8-AC17-C3FEBE1FF95C}"/>
            </c:ext>
          </c:extLst>
        </c:ser>
        <c:ser>
          <c:idx val="1"/>
          <c:order val="1"/>
          <c:tx>
            <c:strRef>
              <c:f>Φύλλο1!$C$1</c:f>
              <c:strCache>
                <c:ptCount val="1"/>
                <c:pt idx="0">
                  <c:v>35-54</c:v>
                </c:pt>
              </c:strCache>
            </c:strRef>
          </c:tx>
          <c:spPr>
            <a:solidFill>
              <a:srgbClr val="089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Δεν με ικανοποιούν οι ποινές</c:v>
                </c:pt>
                <c:pt idx="2">
                  <c:v>Με ικανοποιούν οι ποινές</c:v>
                </c:pt>
              </c:strCache>
            </c:strRef>
          </c:cat>
          <c:val>
            <c:numRef>
              <c:f>Φύλλο1!$C$2:$C$4</c:f>
              <c:numCache>
                <c:formatCode>General</c:formatCode>
                <c:ptCount val="3"/>
                <c:pt idx="0">
                  <c:v>2</c:v>
                </c:pt>
                <c:pt idx="1">
                  <c:v>48</c:v>
                </c:pt>
                <c:pt idx="2">
                  <c:v>50</c:v>
                </c:pt>
              </c:numCache>
            </c:numRef>
          </c:val>
          <c:extLst>
            <c:ext xmlns:c16="http://schemas.microsoft.com/office/drawing/2014/chart" uri="{C3380CC4-5D6E-409C-BE32-E72D297353CC}">
              <c16:uniqueId val="{00000001-C784-48A8-AC17-C3FEBE1FF95C}"/>
            </c:ext>
          </c:extLst>
        </c:ser>
        <c:ser>
          <c:idx val="2"/>
          <c:order val="2"/>
          <c:tx>
            <c:strRef>
              <c:f>Φύλλο1!$D$1</c:f>
              <c:strCache>
                <c:ptCount val="1"/>
                <c:pt idx="0">
                  <c:v>18-34</c:v>
                </c:pt>
              </c:strCache>
            </c:strRef>
          </c:tx>
          <c:spPr>
            <a:solidFill>
              <a:schemeClr val="tx2">
                <a:lumMod val="90000"/>
                <a:lumOff val="1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Δεν με ικανοποιούν οι ποινές</c:v>
                </c:pt>
                <c:pt idx="2">
                  <c:v>Με ικανοποιούν οι ποινές</c:v>
                </c:pt>
              </c:strCache>
            </c:strRef>
          </c:cat>
          <c:val>
            <c:numRef>
              <c:f>Φύλλο1!$D$2:$D$4</c:f>
              <c:numCache>
                <c:formatCode>General</c:formatCode>
                <c:ptCount val="3"/>
                <c:pt idx="0">
                  <c:v>1</c:v>
                </c:pt>
                <c:pt idx="1">
                  <c:v>47</c:v>
                </c:pt>
                <c:pt idx="2">
                  <c:v>52</c:v>
                </c:pt>
              </c:numCache>
            </c:numRef>
          </c:val>
          <c:extLst>
            <c:ext xmlns:c16="http://schemas.microsoft.com/office/drawing/2014/chart" uri="{C3380CC4-5D6E-409C-BE32-E72D297353CC}">
              <c16:uniqueId val="{00000002-C784-48A8-AC17-C3FEBE1FF95C}"/>
            </c:ext>
          </c:extLst>
        </c:ser>
        <c:dLbls>
          <c:showLegendKey val="0"/>
          <c:showVal val="0"/>
          <c:showCatName val="0"/>
          <c:showSerName val="0"/>
          <c:showPercent val="0"/>
          <c:showBubbleSize val="0"/>
        </c:dLbls>
        <c:gapWidth val="100"/>
        <c:axId val="275570360"/>
        <c:axId val="322629624"/>
      </c:barChart>
      <c:catAx>
        <c:axId val="2755703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9624"/>
        <c:crosses val="autoZero"/>
        <c:auto val="1"/>
        <c:lblAlgn val="ctr"/>
        <c:lblOffset val="100"/>
        <c:noMultiLvlLbl val="0"/>
      </c:catAx>
      <c:valAx>
        <c:axId val="322629624"/>
        <c:scaling>
          <c:orientation val="minMax"/>
          <c:max val="100"/>
        </c:scaling>
        <c:delete val="1"/>
        <c:axPos val="b"/>
        <c:numFmt formatCode="General" sourceLinked="1"/>
        <c:majorTickMark val="out"/>
        <c:minorTickMark val="none"/>
        <c:tickLblPos val="nextTo"/>
        <c:crossAx val="275570360"/>
        <c:crosses val="autoZero"/>
        <c:crossBetween val="between"/>
      </c:valAx>
      <c:spPr>
        <a:noFill/>
        <a:ln>
          <a:noFill/>
        </a:ln>
        <a:effectLst/>
      </c:spPr>
    </c:plotArea>
    <c:legend>
      <c:legendPos val="r"/>
      <c:layout>
        <c:manualLayout>
          <c:xMode val="edge"/>
          <c:yMode val="edge"/>
          <c:x val="0.74946181246420973"/>
          <c:y val="0.6308366660556749"/>
          <c:w val="0.19325328928542529"/>
          <c:h val="0.27988613633141035"/>
        </c:manualLayout>
      </c:layout>
      <c:overlay val="1"/>
      <c:spPr>
        <a:noFill/>
        <a:ln>
          <a:noFill/>
        </a:ln>
        <a:effectLst/>
      </c:spPr>
      <c:txPr>
        <a:bodyPr rot="0" spcFirstLastPara="1" vertOverflow="ellipsis" vert="horz" wrap="square" anchor="ctr" anchorCtr="1"/>
        <a:lstStyle/>
        <a:p>
          <a:pPr>
            <a:defRPr lang="en-US" sz="1600" b="0"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86634628975265"/>
          <c:y val="9.7824502457455487E-3"/>
          <c:w val="0.58869020494699642"/>
          <c:h val="0.94855841115085704"/>
        </c:manualLayout>
      </c:layout>
      <c:barChart>
        <c:barDir val="bar"/>
        <c:grouping val="clustered"/>
        <c:varyColors val="0"/>
        <c:ser>
          <c:idx val="0"/>
          <c:order val="0"/>
          <c:tx>
            <c:strRef>
              <c:f>Φύλλο1!$B$1</c:f>
              <c:strCache>
                <c:ptCount val="1"/>
                <c:pt idx="0">
                  <c:v>Στήλη1</c:v>
                </c:pt>
              </c:strCache>
            </c:strRef>
          </c:tx>
          <c:spPr>
            <a:solidFill>
              <a:srgbClr val="D547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ΟΧΙ</c:v>
                </c:pt>
                <c:pt idx="2">
                  <c:v>ΝΑΙ</c:v>
                </c:pt>
              </c:strCache>
            </c:strRef>
          </c:cat>
          <c:val>
            <c:numRef>
              <c:f>Φύλλο1!$B$2:$B$4</c:f>
              <c:numCache>
                <c:formatCode>General</c:formatCode>
                <c:ptCount val="3"/>
                <c:pt idx="0">
                  <c:v>3</c:v>
                </c:pt>
                <c:pt idx="1">
                  <c:v>93</c:v>
                </c:pt>
                <c:pt idx="2">
                  <c:v>4</c:v>
                </c:pt>
              </c:numCache>
            </c:numRef>
          </c:val>
          <c:extLst>
            <c:ext xmlns:c16="http://schemas.microsoft.com/office/drawing/2014/chart" uri="{C3380CC4-5D6E-409C-BE32-E72D297353CC}">
              <c16:uniqueId val="{00000000-BC25-4794-8A44-DCB2E53CCAB3}"/>
            </c:ext>
          </c:extLst>
        </c:ser>
        <c:dLbls>
          <c:showLegendKey val="0"/>
          <c:showVal val="0"/>
          <c:showCatName val="0"/>
          <c:showSerName val="0"/>
          <c:showPercent val="0"/>
          <c:showBubbleSize val="0"/>
        </c:dLbls>
        <c:gapWidth val="100"/>
        <c:axId val="322628448"/>
        <c:axId val="322628840"/>
      </c:barChart>
      <c:catAx>
        <c:axId val="3226284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8840"/>
        <c:crosses val="autoZero"/>
        <c:auto val="1"/>
        <c:lblAlgn val="ctr"/>
        <c:lblOffset val="100"/>
        <c:noMultiLvlLbl val="0"/>
      </c:catAx>
      <c:valAx>
        <c:axId val="322628840"/>
        <c:scaling>
          <c:orientation val="minMax"/>
          <c:max val="100"/>
        </c:scaling>
        <c:delete val="1"/>
        <c:axPos val="b"/>
        <c:numFmt formatCode="General" sourceLinked="1"/>
        <c:majorTickMark val="out"/>
        <c:minorTickMark val="none"/>
        <c:tickLblPos val="nextTo"/>
        <c:crossAx val="32262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07535162031516"/>
          <c:y val="1.2645935189726585E-3"/>
          <c:w val="0.71388187604254105"/>
          <c:h val="0.94855841115085704"/>
        </c:manualLayout>
      </c:layout>
      <c:barChart>
        <c:barDir val="bar"/>
        <c:grouping val="clustered"/>
        <c:varyColors val="0"/>
        <c:ser>
          <c:idx val="0"/>
          <c:order val="0"/>
          <c:tx>
            <c:strRef>
              <c:f>Φύλλο1!$B$1</c:f>
              <c:strCache>
                <c:ptCount val="1"/>
                <c:pt idx="0">
                  <c:v>ΑΝΔΡΑΣ</c:v>
                </c:pt>
              </c:strCache>
            </c:strRef>
          </c:tx>
          <c:spPr>
            <a:solidFill>
              <a:srgbClr val="768C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OXI</c:v>
                </c:pt>
                <c:pt idx="2">
                  <c:v>NAI</c:v>
                </c:pt>
              </c:strCache>
            </c:strRef>
          </c:cat>
          <c:val>
            <c:numRef>
              <c:f>Φύλλο1!$B$2:$B$4</c:f>
              <c:numCache>
                <c:formatCode>General</c:formatCode>
                <c:ptCount val="3"/>
                <c:pt idx="0">
                  <c:v>5</c:v>
                </c:pt>
                <c:pt idx="1">
                  <c:v>89</c:v>
                </c:pt>
                <c:pt idx="2">
                  <c:v>6</c:v>
                </c:pt>
              </c:numCache>
            </c:numRef>
          </c:val>
          <c:extLst>
            <c:ext xmlns:c16="http://schemas.microsoft.com/office/drawing/2014/chart" uri="{C3380CC4-5D6E-409C-BE32-E72D297353CC}">
              <c16:uniqueId val="{00000000-BC25-4794-8A44-DCB2E53CCAB3}"/>
            </c:ext>
          </c:extLst>
        </c:ser>
        <c:ser>
          <c:idx val="1"/>
          <c:order val="1"/>
          <c:tx>
            <c:strRef>
              <c:f>Φύλλο1!$C$1</c:f>
              <c:strCache>
                <c:ptCount val="1"/>
                <c:pt idx="0">
                  <c:v>ΓΥΝΑΙΚΑ</c:v>
                </c:pt>
              </c:strCache>
            </c:strRef>
          </c:tx>
          <c:spPr>
            <a:solidFill>
              <a:srgbClr val="E22A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OXI</c:v>
                </c:pt>
                <c:pt idx="2">
                  <c:v>NAI</c:v>
                </c:pt>
              </c:strCache>
            </c:strRef>
          </c:cat>
          <c:val>
            <c:numRef>
              <c:f>Φύλλο1!$C$2:$C$4</c:f>
              <c:numCache>
                <c:formatCode>General</c:formatCode>
                <c:ptCount val="3"/>
                <c:pt idx="0">
                  <c:v>2</c:v>
                </c:pt>
                <c:pt idx="1">
                  <c:v>96</c:v>
                </c:pt>
                <c:pt idx="2">
                  <c:v>2</c:v>
                </c:pt>
              </c:numCache>
            </c:numRef>
          </c:val>
          <c:extLst>
            <c:ext xmlns:c16="http://schemas.microsoft.com/office/drawing/2014/chart" uri="{C3380CC4-5D6E-409C-BE32-E72D297353CC}">
              <c16:uniqueId val="{00000001-BC25-4794-8A44-DCB2E53CCAB3}"/>
            </c:ext>
          </c:extLst>
        </c:ser>
        <c:dLbls>
          <c:showLegendKey val="0"/>
          <c:showVal val="0"/>
          <c:showCatName val="0"/>
          <c:showSerName val="0"/>
          <c:showPercent val="0"/>
          <c:showBubbleSize val="0"/>
        </c:dLbls>
        <c:gapWidth val="100"/>
        <c:axId val="275571536"/>
        <c:axId val="275573496"/>
      </c:barChart>
      <c:catAx>
        <c:axId val="2755715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275573496"/>
        <c:crosses val="autoZero"/>
        <c:auto val="1"/>
        <c:lblAlgn val="ctr"/>
        <c:lblOffset val="100"/>
        <c:noMultiLvlLbl val="0"/>
      </c:catAx>
      <c:valAx>
        <c:axId val="275573496"/>
        <c:scaling>
          <c:orientation val="minMax"/>
          <c:max val="100"/>
        </c:scaling>
        <c:delete val="1"/>
        <c:axPos val="b"/>
        <c:numFmt formatCode="General" sourceLinked="1"/>
        <c:majorTickMark val="out"/>
        <c:minorTickMark val="none"/>
        <c:tickLblPos val="nextTo"/>
        <c:crossAx val="275571536"/>
        <c:crosses val="autoZero"/>
        <c:crossBetween val="between"/>
      </c:valAx>
      <c:spPr>
        <a:noFill/>
        <a:ln>
          <a:noFill/>
        </a:ln>
        <a:effectLst/>
      </c:spPr>
    </c:plotArea>
    <c:legend>
      <c:legendPos val="r"/>
      <c:layout>
        <c:manualLayout>
          <c:xMode val="edge"/>
          <c:yMode val="edge"/>
          <c:x val="0.82727907309175042"/>
          <c:y val="5.7114874273369032E-2"/>
          <c:w val="0.16713196764645191"/>
          <c:h val="0.25732440595681005"/>
        </c:manualLayout>
      </c:layout>
      <c:overlay val="1"/>
      <c:spPr>
        <a:noFill/>
        <a:ln>
          <a:noFill/>
        </a:ln>
        <a:effectLst/>
      </c:spPr>
      <c:txPr>
        <a:bodyPr rot="0" spcFirstLastPara="1" vertOverflow="ellipsis" vert="horz" wrap="square" anchor="ctr" anchorCtr="1"/>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60811232592746E-2"/>
          <c:y val="2.3057455587325953E-2"/>
          <c:w val="0.8176897193435394"/>
          <c:h val="0.94855841115085704"/>
        </c:manualLayout>
      </c:layout>
      <c:barChart>
        <c:barDir val="bar"/>
        <c:grouping val="clustered"/>
        <c:varyColors val="0"/>
        <c:ser>
          <c:idx val="0"/>
          <c:order val="0"/>
          <c:tx>
            <c:strRef>
              <c:f>Φύλλο1!$B$1</c:f>
              <c:strCache>
                <c:ptCount val="1"/>
                <c:pt idx="0">
                  <c:v>Άνω των 55</c:v>
                </c:pt>
              </c:strCache>
            </c:strRef>
          </c:tx>
          <c:spPr>
            <a:solidFill>
              <a:srgbClr val="655A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OXI</c:v>
                </c:pt>
                <c:pt idx="2">
                  <c:v>NAI</c:v>
                </c:pt>
              </c:strCache>
            </c:strRef>
          </c:cat>
          <c:val>
            <c:numRef>
              <c:f>Φύλλο1!$B$2:$B$4</c:f>
              <c:numCache>
                <c:formatCode>General</c:formatCode>
                <c:ptCount val="3"/>
                <c:pt idx="0">
                  <c:v>1</c:v>
                </c:pt>
                <c:pt idx="1">
                  <c:v>97</c:v>
                </c:pt>
                <c:pt idx="2">
                  <c:v>2</c:v>
                </c:pt>
              </c:numCache>
            </c:numRef>
          </c:val>
          <c:extLst>
            <c:ext xmlns:c16="http://schemas.microsoft.com/office/drawing/2014/chart" uri="{C3380CC4-5D6E-409C-BE32-E72D297353CC}">
              <c16:uniqueId val="{00000000-C784-48A8-AC17-C3FEBE1FF95C}"/>
            </c:ext>
          </c:extLst>
        </c:ser>
        <c:ser>
          <c:idx val="1"/>
          <c:order val="1"/>
          <c:tx>
            <c:strRef>
              <c:f>Φύλλο1!$C$1</c:f>
              <c:strCache>
                <c:ptCount val="1"/>
                <c:pt idx="0">
                  <c:v>35-54</c:v>
                </c:pt>
              </c:strCache>
            </c:strRef>
          </c:tx>
          <c:spPr>
            <a:solidFill>
              <a:srgbClr val="089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OXI</c:v>
                </c:pt>
                <c:pt idx="2">
                  <c:v>NAI</c:v>
                </c:pt>
              </c:strCache>
            </c:strRef>
          </c:cat>
          <c:val>
            <c:numRef>
              <c:f>Φύλλο1!$C$2:$C$4</c:f>
              <c:numCache>
                <c:formatCode>General</c:formatCode>
                <c:ptCount val="3"/>
                <c:pt idx="0">
                  <c:v>4</c:v>
                </c:pt>
                <c:pt idx="1">
                  <c:v>91</c:v>
                </c:pt>
                <c:pt idx="2">
                  <c:v>5</c:v>
                </c:pt>
              </c:numCache>
            </c:numRef>
          </c:val>
          <c:extLst>
            <c:ext xmlns:c16="http://schemas.microsoft.com/office/drawing/2014/chart" uri="{C3380CC4-5D6E-409C-BE32-E72D297353CC}">
              <c16:uniqueId val="{00000001-C784-48A8-AC17-C3FEBE1FF95C}"/>
            </c:ext>
          </c:extLst>
        </c:ser>
        <c:ser>
          <c:idx val="2"/>
          <c:order val="2"/>
          <c:tx>
            <c:strRef>
              <c:f>Φύλλο1!$D$1</c:f>
              <c:strCache>
                <c:ptCount val="1"/>
                <c:pt idx="0">
                  <c:v>18-34</c:v>
                </c:pt>
              </c:strCache>
            </c:strRef>
          </c:tx>
          <c:spPr>
            <a:solidFill>
              <a:schemeClr val="tx2">
                <a:lumMod val="90000"/>
                <a:lumOff val="1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Φύλλο1!$A$2:$A$4</c:f>
              <c:strCache>
                <c:ptCount val="3"/>
                <c:pt idx="0">
                  <c:v>ΔΞ / ΔΑ</c:v>
                </c:pt>
                <c:pt idx="1">
                  <c:v>OXI</c:v>
                </c:pt>
                <c:pt idx="2">
                  <c:v>NAI</c:v>
                </c:pt>
              </c:strCache>
            </c:strRef>
          </c:cat>
          <c:val>
            <c:numRef>
              <c:f>Φύλλο1!$D$2:$D$4</c:f>
              <c:numCache>
                <c:formatCode>General</c:formatCode>
                <c:ptCount val="3"/>
                <c:pt idx="0">
                  <c:v>4</c:v>
                </c:pt>
                <c:pt idx="1">
                  <c:v>91</c:v>
                </c:pt>
                <c:pt idx="2">
                  <c:v>5</c:v>
                </c:pt>
              </c:numCache>
            </c:numRef>
          </c:val>
          <c:extLst>
            <c:ext xmlns:c16="http://schemas.microsoft.com/office/drawing/2014/chart" uri="{C3380CC4-5D6E-409C-BE32-E72D297353CC}">
              <c16:uniqueId val="{00000002-C784-48A8-AC17-C3FEBE1FF95C}"/>
            </c:ext>
          </c:extLst>
        </c:ser>
        <c:dLbls>
          <c:showLegendKey val="0"/>
          <c:showVal val="0"/>
          <c:showCatName val="0"/>
          <c:showSerName val="0"/>
          <c:showPercent val="0"/>
          <c:showBubbleSize val="0"/>
        </c:dLbls>
        <c:gapWidth val="100"/>
        <c:axId val="275570360"/>
        <c:axId val="322629624"/>
      </c:barChart>
      <c:catAx>
        <c:axId val="27557036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1" i="0" u="none" strike="noStrike" kern="1200" baseline="0">
                <a:solidFill>
                  <a:schemeClr val="bg1"/>
                </a:solidFill>
                <a:latin typeface="Century Gothic" panose="020B0502020202020204" pitchFamily="34" charset="0"/>
                <a:ea typeface="+mn-ea"/>
                <a:cs typeface="+mn-cs"/>
              </a:defRPr>
            </a:pPr>
            <a:endParaRPr lang="en-US"/>
          </a:p>
        </c:txPr>
        <c:crossAx val="322629624"/>
        <c:crosses val="autoZero"/>
        <c:auto val="1"/>
        <c:lblAlgn val="ctr"/>
        <c:lblOffset val="100"/>
        <c:noMultiLvlLbl val="0"/>
      </c:catAx>
      <c:valAx>
        <c:axId val="322629624"/>
        <c:scaling>
          <c:orientation val="minMax"/>
          <c:max val="100"/>
        </c:scaling>
        <c:delete val="1"/>
        <c:axPos val="b"/>
        <c:numFmt formatCode="General" sourceLinked="1"/>
        <c:majorTickMark val="out"/>
        <c:minorTickMark val="none"/>
        <c:tickLblPos val="nextTo"/>
        <c:crossAx val="275570360"/>
        <c:crosses val="autoZero"/>
        <c:crossBetween val="between"/>
      </c:valAx>
      <c:spPr>
        <a:noFill/>
        <a:ln>
          <a:noFill/>
        </a:ln>
        <a:effectLst/>
      </c:spPr>
    </c:plotArea>
    <c:legend>
      <c:legendPos val="r"/>
      <c:layout>
        <c:manualLayout>
          <c:xMode val="edge"/>
          <c:yMode val="edge"/>
          <c:x val="0.74946181246420973"/>
          <c:y val="0.6308366660556749"/>
          <c:w val="0.19325328928542529"/>
          <c:h val="0.27988613633141035"/>
        </c:manualLayout>
      </c:layout>
      <c:overlay val="1"/>
      <c:spPr>
        <a:noFill/>
        <a:ln>
          <a:noFill/>
        </a:ln>
        <a:effectLst/>
      </c:spPr>
      <c:txPr>
        <a:bodyPr rot="0" spcFirstLastPara="1" vertOverflow="ellipsis" vert="horz" wrap="square" anchor="ctr" anchorCtr="1"/>
        <a:lstStyle/>
        <a:p>
          <a:pPr>
            <a:defRPr lang="en-US" sz="1600" b="0" i="0" u="none" strike="noStrike" kern="1200" baseline="0">
              <a:solidFill>
                <a:schemeClr val="bg1"/>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AB05A645-2585-4842-9B32-7E1CA207D65A}" type="datetimeFigureOut">
              <a:rPr lang="el-GR" smtClean="0"/>
              <a:t>21/5/2020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243366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B05A645-2585-4842-9B32-7E1CA207D65A}" type="datetimeFigureOut">
              <a:rPr lang="el-GR" smtClean="0"/>
              <a:t>21/5/2020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152782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B05A645-2585-4842-9B32-7E1CA207D65A}" type="datetimeFigureOut">
              <a:rPr lang="el-GR" smtClean="0"/>
              <a:t>21/5/2020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146047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B05A645-2585-4842-9B32-7E1CA207D65A}" type="datetimeFigureOut">
              <a:rPr lang="el-GR" smtClean="0"/>
              <a:t>21/5/2020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13862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AB05A645-2585-4842-9B32-7E1CA207D65A}" type="datetimeFigureOut">
              <a:rPr lang="el-GR" smtClean="0"/>
              <a:t>21/5/2020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405094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AB05A645-2585-4842-9B32-7E1CA207D65A}" type="datetimeFigureOut">
              <a:rPr lang="el-GR" smtClean="0"/>
              <a:t>21/5/2020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324302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AB05A645-2585-4842-9B32-7E1CA207D65A}" type="datetimeFigureOut">
              <a:rPr lang="el-GR" smtClean="0"/>
              <a:t>21/5/2020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6415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AB05A645-2585-4842-9B32-7E1CA207D65A}" type="datetimeFigureOut">
              <a:rPr lang="el-GR" smtClean="0"/>
              <a:t>21/5/2020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51885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B05A645-2585-4842-9B32-7E1CA207D65A}" type="datetimeFigureOut">
              <a:rPr lang="el-GR" smtClean="0"/>
              <a:t>21/5/2020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13534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B05A645-2585-4842-9B32-7E1CA207D65A}" type="datetimeFigureOut">
              <a:rPr lang="el-GR" smtClean="0"/>
              <a:t>21/5/2020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18422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B05A645-2585-4842-9B32-7E1CA207D65A}" type="datetimeFigureOut">
              <a:rPr lang="el-GR" smtClean="0"/>
              <a:t>21/5/2020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C45D465-6189-46CD-98FA-9561F737B5E8}" type="slidenum">
              <a:rPr lang="el-GR" smtClean="0"/>
              <a:t>‹#›</a:t>
            </a:fld>
            <a:endParaRPr lang="el-GR"/>
          </a:p>
        </p:txBody>
      </p:sp>
    </p:spTree>
    <p:extLst>
      <p:ext uri="{BB962C8B-B14F-4D97-AF65-F5344CB8AC3E}">
        <p14:creationId xmlns:p14="http://schemas.microsoft.com/office/powerpoint/2010/main" val="312474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5A645-2585-4842-9B32-7E1CA207D65A}" type="datetimeFigureOut">
              <a:rPr lang="el-GR" smtClean="0"/>
              <a:t>21/5/2020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5D465-6189-46CD-98FA-9561F737B5E8}" type="slidenum">
              <a:rPr lang="el-GR" smtClean="0"/>
              <a:t>‹#›</a:t>
            </a:fld>
            <a:endParaRPr lang="el-GR"/>
          </a:p>
        </p:txBody>
      </p:sp>
    </p:spTree>
    <p:extLst>
      <p:ext uri="{BB962C8B-B14F-4D97-AF65-F5344CB8AC3E}">
        <p14:creationId xmlns:p14="http://schemas.microsoft.com/office/powerpoint/2010/main" val="89390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115" y="0"/>
            <a:ext cx="5715000" cy="3810000"/>
          </a:xfrm>
          <a:prstGeom prst="rect">
            <a:avLst/>
          </a:prstGeom>
        </p:spPr>
      </p:pic>
      <p:cxnSp>
        <p:nvCxnSpPr>
          <p:cNvPr id="18" name="Straight Connector 49"/>
          <p:cNvCxnSpPr/>
          <p:nvPr/>
        </p:nvCxnSpPr>
        <p:spPr>
          <a:xfrm flipH="1">
            <a:off x="6135480" y="712355"/>
            <a:ext cx="15875" cy="4740275"/>
          </a:xfrm>
          <a:prstGeom prst="line">
            <a:avLst/>
          </a:prstGeom>
          <a:ln w="101600">
            <a:solidFill>
              <a:srgbClr val="D54747"/>
            </a:solidFill>
          </a:ln>
        </p:spPr>
        <p:style>
          <a:lnRef idx="2">
            <a:schemeClr val="accent1"/>
          </a:lnRef>
          <a:fillRef idx="0">
            <a:schemeClr val="accent1"/>
          </a:fillRef>
          <a:effectRef idx="1">
            <a:schemeClr val="accent1"/>
          </a:effectRef>
          <a:fontRef idx="minor">
            <a:schemeClr val="tx1"/>
          </a:fontRef>
        </p:style>
      </p:cxnSp>
      <p:sp>
        <p:nvSpPr>
          <p:cNvPr id="26" name="Ορθογώνιο 25"/>
          <p:cNvSpPr/>
          <p:nvPr/>
        </p:nvSpPr>
        <p:spPr>
          <a:xfrm>
            <a:off x="6481126" y="2312731"/>
            <a:ext cx="5400002" cy="584775"/>
          </a:xfrm>
          <a:prstGeom prst="rect">
            <a:avLst/>
          </a:prstGeom>
          <a:solidFill>
            <a:srgbClr val="B3C9C0"/>
          </a:solidFill>
        </p:spPr>
        <p:txBody>
          <a:bodyPr wrap="square" anchor="ctr">
            <a:spAutoFit/>
          </a:bodyPr>
          <a:lstStyle/>
          <a:p>
            <a:pPr algn="ctr"/>
            <a:r>
              <a:rPr lang="el-GR" sz="3200" b="1" dirty="0">
                <a:latin typeface="Century Gothic" panose="020B0502020202020204" pitchFamily="34" charset="0"/>
              </a:rPr>
              <a:t>Ερώτηση της Δευτέρας</a:t>
            </a:r>
          </a:p>
        </p:txBody>
      </p:sp>
      <p:sp>
        <p:nvSpPr>
          <p:cNvPr id="9" name="TextBox 17"/>
          <p:cNvSpPr txBox="1">
            <a:spLocks noChangeArrowheads="1"/>
          </p:cNvSpPr>
          <p:nvPr/>
        </p:nvSpPr>
        <p:spPr bwMode="auto">
          <a:xfrm>
            <a:off x="7403800" y="3732525"/>
            <a:ext cx="3554653" cy="400110"/>
          </a:xfrm>
          <a:prstGeom prst="rect">
            <a:avLst/>
          </a:prstGeom>
          <a:noFill/>
          <a:ln w="9525">
            <a:noFill/>
            <a:miter lim="800000"/>
            <a:headEnd/>
            <a:tailEnd/>
          </a:ln>
        </p:spPr>
        <p:txBody>
          <a:bodyPr wrap="square">
            <a:spAutoFit/>
          </a:bodyPr>
          <a:lstStyle/>
          <a:p>
            <a:pPr algn="ctr"/>
            <a:r>
              <a:rPr lang="el-GR" sz="2000" b="1" dirty="0">
                <a:latin typeface="Century Gothic" panose="020B0502020202020204" pitchFamily="34" charset="0"/>
              </a:rPr>
              <a:t>18 - 19</a:t>
            </a:r>
            <a:r>
              <a:rPr lang="en-US" sz="2000" b="1" dirty="0">
                <a:latin typeface="Century Gothic" panose="020B0502020202020204" pitchFamily="34" charset="0"/>
              </a:rPr>
              <a:t> </a:t>
            </a:r>
            <a:r>
              <a:rPr lang="el-GR" sz="2000" b="1" dirty="0">
                <a:latin typeface="Century Gothic" panose="020B0502020202020204" pitchFamily="34" charset="0"/>
              </a:rPr>
              <a:t>Μαΐου 2020</a:t>
            </a:r>
          </a:p>
        </p:txBody>
      </p:sp>
      <p:grpSp>
        <p:nvGrpSpPr>
          <p:cNvPr id="2" name="Ομάδα 1"/>
          <p:cNvGrpSpPr/>
          <p:nvPr/>
        </p:nvGrpSpPr>
        <p:grpSpPr>
          <a:xfrm>
            <a:off x="976611" y="3461692"/>
            <a:ext cx="3940239" cy="1216539"/>
            <a:chOff x="2913426" y="5082253"/>
            <a:chExt cx="3940239" cy="1216539"/>
          </a:xfrm>
        </p:grpSpPr>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9264" y="5706128"/>
              <a:ext cx="2784401" cy="592664"/>
            </a:xfrm>
            <a:prstGeom prst="rect">
              <a:avLst/>
            </a:prstGeom>
          </p:spPr>
        </p:pic>
        <p:sp>
          <p:nvSpPr>
            <p:cNvPr id="10" name="TextBox 17"/>
            <p:cNvSpPr txBox="1">
              <a:spLocks noChangeArrowheads="1"/>
            </p:cNvSpPr>
            <p:nvPr/>
          </p:nvSpPr>
          <p:spPr bwMode="auto">
            <a:xfrm>
              <a:off x="2913426" y="5082253"/>
              <a:ext cx="3554653" cy="369332"/>
            </a:xfrm>
            <a:prstGeom prst="rect">
              <a:avLst/>
            </a:prstGeom>
            <a:noFill/>
            <a:ln w="9525">
              <a:noFill/>
              <a:miter lim="800000"/>
              <a:headEnd/>
              <a:tailEnd/>
            </a:ln>
          </p:spPr>
          <p:txBody>
            <a:bodyPr wrap="square">
              <a:spAutoFit/>
            </a:bodyPr>
            <a:lstStyle/>
            <a:p>
              <a:pPr algn="ctr"/>
              <a:r>
                <a:rPr lang="el-GR" b="1" dirty="0">
                  <a:solidFill>
                    <a:srgbClr val="C00000"/>
                  </a:solidFill>
                  <a:latin typeface="Century Gothic" panose="020B0502020202020204" pitchFamily="34" charset="0"/>
                </a:rPr>
                <a:t>σε συνεργασία με την:</a:t>
              </a:r>
            </a:p>
          </p:txBody>
        </p:sp>
      </p:grpSp>
    </p:spTree>
    <p:extLst>
      <p:ext uri="{BB962C8B-B14F-4D97-AF65-F5344CB8AC3E}">
        <p14:creationId xmlns:p14="http://schemas.microsoft.com/office/powerpoint/2010/main" val="1696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Εικόνα 13"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F5850E99-5F7A-44B6-942D-6017A4C05786}"/>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1436394716"/>
              </p:ext>
            </p:extLst>
          </p:nvPr>
        </p:nvGraphicFramePr>
        <p:xfrm>
          <a:off x="460441" y="1575916"/>
          <a:ext cx="8989455"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τα περισσότερα περιστατικά βίας κατά των γυναικών στη χώρα μας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756843" y="1165103"/>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φύλου</a:t>
              </a:r>
            </a:p>
          </p:txBody>
        </p:sp>
      </p:grpSp>
      <p:pic>
        <p:nvPicPr>
          <p:cNvPr id="17" name="Εικόνα 16"/>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255402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Εικόνα 14"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3640938A-8D2E-4411-B9AF-6D76A8B5423D}"/>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4" name="Γράφημα 13"/>
          <p:cNvGraphicFramePr/>
          <p:nvPr>
            <p:extLst>
              <p:ext uri="{D42A27DB-BD31-4B8C-83A1-F6EECF244321}">
                <p14:modId xmlns:p14="http://schemas.microsoft.com/office/powerpoint/2010/main" val="884055288"/>
              </p:ext>
            </p:extLst>
          </p:nvPr>
        </p:nvGraphicFramePr>
        <p:xfrm>
          <a:off x="1130681" y="1158781"/>
          <a:ext cx="9787945" cy="5679291"/>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τα περισσότερα περιστατικά βίας κατά των γυναικών στη χώρα μας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645287" y="993179"/>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ηλικίας</a:t>
              </a:r>
            </a:p>
          </p:txBody>
        </p:sp>
      </p:grpSp>
      <p:pic>
        <p:nvPicPr>
          <p:cNvPr id="18" name="Εικόνα 17"/>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32095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BD17D0AC-2B5E-4F74-A93A-F2BF9497B56C}"/>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897534908"/>
              </p:ext>
            </p:extLst>
          </p:nvPr>
        </p:nvGraphicFramePr>
        <p:xfrm>
          <a:off x="1366829" y="1432150"/>
          <a:ext cx="8843750"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Κατά τη γνώμη σας, ποιος είναι ο κυριότερος λόγος για τον οποίο τα περισσότερα περιστατικά βίας δεν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pic>
        <p:nvPicPr>
          <p:cNvPr id="12" name="Εικόνα 11"/>
          <p:cNvPicPr>
            <a:picLocks noChangeAspect="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3050948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Εικόνα 13"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F5850E99-5F7A-44B6-942D-6017A4C05786}"/>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3322131094"/>
              </p:ext>
            </p:extLst>
          </p:nvPr>
        </p:nvGraphicFramePr>
        <p:xfrm>
          <a:off x="1860153" y="1487905"/>
          <a:ext cx="8989455"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Κατά τη γνώμη σας, ποιος είναι ο κυριότερος λόγος για τον οποίο τα περισσότερα περιστατικά βίας δεν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756843" y="1165103"/>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φύλου</a:t>
              </a:r>
            </a:p>
          </p:txBody>
        </p:sp>
      </p:grpSp>
      <p:pic>
        <p:nvPicPr>
          <p:cNvPr id="17" name="Εικόνα 16"/>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218023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Εικόνα 14"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3640938A-8D2E-4411-B9AF-6D76A8B5423D}"/>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4" name="Γράφημα 13"/>
          <p:cNvGraphicFramePr/>
          <p:nvPr>
            <p:extLst>
              <p:ext uri="{D42A27DB-BD31-4B8C-83A1-F6EECF244321}">
                <p14:modId xmlns:p14="http://schemas.microsoft.com/office/powerpoint/2010/main" val="2249506840"/>
              </p:ext>
            </p:extLst>
          </p:nvPr>
        </p:nvGraphicFramePr>
        <p:xfrm>
          <a:off x="1487380" y="1178709"/>
          <a:ext cx="9787945" cy="5679291"/>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τα περισσότερα περιστατικά βίας κατά των γυναικών στη χώρα μας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645287" y="993179"/>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ηλικίας</a:t>
              </a:r>
            </a:p>
          </p:txBody>
        </p:sp>
      </p:grpSp>
      <p:pic>
        <p:nvPicPr>
          <p:cNvPr id="18" name="Εικόνα 17"/>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3073267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Ομάδα 13"/>
          <p:cNvGrpSpPr/>
          <p:nvPr/>
        </p:nvGrpSpPr>
        <p:grpSpPr>
          <a:xfrm>
            <a:off x="5364831" y="6280058"/>
            <a:ext cx="1462339" cy="261610"/>
            <a:chOff x="2684658" y="6171883"/>
            <a:chExt cx="1462339" cy="261610"/>
          </a:xfrm>
        </p:grpSpPr>
        <p:sp>
          <p:nvSpPr>
            <p:cNvPr id="15" name="TextBox 14"/>
            <p:cNvSpPr txBox="1"/>
            <p:nvPr/>
          </p:nvSpPr>
          <p:spPr>
            <a:xfrm>
              <a:off x="2878864" y="6171883"/>
              <a:ext cx="1268133" cy="261610"/>
            </a:xfrm>
            <a:prstGeom prst="rect">
              <a:avLst/>
            </a:prstGeom>
            <a:noFill/>
          </p:spPr>
          <p:txBody>
            <a:bodyPr wrap="square" rtlCol="0">
              <a:spAutoFit/>
            </a:bodyPr>
            <a:lstStyle/>
            <a:p>
              <a:pPr algn="just"/>
              <a:r>
                <a:rPr lang="en-US" sz="1100" b="1" dirty="0">
                  <a:latin typeface="Century Gothic" panose="020B0502020202020204" pitchFamily="34" charset="0"/>
                </a:rPr>
                <a:t>Prorata 20</a:t>
              </a:r>
              <a:r>
                <a:rPr lang="el-GR" sz="1100" b="1" dirty="0">
                  <a:latin typeface="Century Gothic" panose="020B0502020202020204" pitchFamily="34" charset="0"/>
                </a:rPr>
                <a:t>20</a:t>
              </a:r>
            </a:p>
          </p:txBody>
        </p:sp>
        <p:pic>
          <p:nvPicPr>
            <p:cNvPr id="16" name="Εικόνα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4658" y="6182422"/>
              <a:ext cx="245722" cy="245722"/>
            </a:xfrm>
            <a:prstGeom prst="rect">
              <a:avLst/>
            </a:prstGeom>
          </p:spPr>
        </p:pic>
      </p:grpSp>
      <p:pic>
        <p:nvPicPr>
          <p:cNvPr id="11" name="Εικόνα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7870" y="499771"/>
            <a:ext cx="4476260" cy="2984173"/>
          </a:xfrm>
          <a:prstGeom prst="rect">
            <a:avLst/>
          </a:prstGeom>
        </p:spPr>
      </p:pic>
      <p:grpSp>
        <p:nvGrpSpPr>
          <p:cNvPr id="12" name="Ομάδα 11"/>
          <p:cNvGrpSpPr/>
          <p:nvPr/>
        </p:nvGrpSpPr>
        <p:grpSpPr>
          <a:xfrm>
            <a:off x="4318674" y="3038088"/>
            <a:ext cx="3554653" cy="1804024"/>
            <a:chOff x="4339281" y="5082253"/>
            <a:chExt cx="3554653" cy="1804024"/>
          </a:xfrm>
        </p:grpSpPr>
        <p:pic>
          <p:nvPicPr>
            <p:cNvPr id="13" name="Εικόνα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1511" y="6293613"/>
              <a:ext cx="2784401" cy="592664"/>
            </a:xfrm>
            <a:prstGeom prst="rect">
              <a:avLst/>
            </a:prstGeom>
          </p:spPr>
        </p:pic>
        <p:sp>
          <p:nvSpPr>
            <p:cNvPr id="17" name="TextBox 17"/>
            <p:cNvSpPr txBox="1">
              <a:spLocks noChangeArrowheads="1"/>
            </p:cNvSpPr>
            <p:nvPr/>
          </p:nvSpPr>
          <p:spPr bwMode="auto">
            <a:xfrm>
              <a:off x="4339281" y="5082253"/>
              <a:ext cx="3554653" cy="369332"/>
            </a:xfrm>
            <a:prstGeom prst="rect">
              <a:avLst/>
            </a:prstGeom>
            <a:noFill/>
            <a:ln w="9525">
              <a:noFill/>
              <a:miter lim="800000"/>
              <a:headEnd/>
              <a:tailEnd/>
            </a:ln>
          </p:spPr>
          <p:txBody>
            <a:bodyPr wrap="square">
              <a:spAutoFit/>
            </a:bodyPr>
            <a:lstStyle/>
            <a:p>
              <a:pPr algn="ctr"/>
              <a:r>
                <a:rPr lang="el-GR" b="1" dirty="0">
                  <a:solidFill>
                    <a:srgbClr val="C00000"/>
                  </a:solidFill>
                  <a:latin typeface="Century Gothic" panose="020B0502020202020204" pitchFamily="34" charset="0"/>
                </a:rPr>
                <a:t>σε συνεργασία με την:</a:t>
              </a:r>
            </a:p>
          </p:txBody>
        </p:sp>
      </p:grpSp>
    </p:spTree>
    <p:extLst>
      <p:ext uri="{BB962C8B-B14F-4D97-AF65-F5344CB8AC3E}">
        <p14:creationId xmlns:p14="http://schemas.microsoft.com/office/powerpoint/2010/main" val="243510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898" y="92996"/>
            <a:ext cx="1392203" cy="296333"/>
          </a:xfrm>
          <a:prstGeom prst="rect">
            <a:avLst/>
          </a:prstGeom>
        </p:spPr>
      </p:pic>
      <p:pic>
        <p:nvPicPr>
          <p:cNvPr id="9" name="Εικόνα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84877" y="-619099"/>
            <a:ext cx="2407123" cy="1604749"/>
          </a:xfrm>
          <a:prstGeom prst="rect">
            <a:avLst/>
          </a:prstGeom>
        </p:spPr>
      </p:pic>
      <p:sp>
        <p:nvSpPr>
          <p:cNvPr id="11" name="Title 1"/>
          <p:cNvSpPr>
            <a:spLocks noGrp="1"/>
          </p:cNvSpPr>
          <p:nvPr>
            <p:ph type="title"/>
          </p:nvPr>
        </p:nvSpPr>
        <p:spPr>
          <a:xfrm>
            <a:off x="1688894" y="719461"/>
            <a:ext cx="7169150" cy="990600"/>
          </a:xfrm>
        </p:spPr>
        <p:txBody>
          <a:bodyPr wrap="square" numCol="1" anchorCtr="0" compatLnSpc="1">
            <a:prstTxWarp prst="textNoShape">
              <a:avLst/>
            </a:prstTxWarp>
            <a:normAutofit/>
          </a:bodyPr>
          <a:lstStyle/>
          <a:p>
            <a:pPr eaLnBrk="1" hangingPunct="1">
              <a:defRPr/>
            </a:pPr>
            <a:r>
              <a:rPr lang="el-GR" sz="3200" dirty="0">
                <a:solidFill>
                  <a:schemeClr val="tx1"/>
                </a:solidFill>
                <a:latin typeface="Century Gothic" panose="020B0502020202020204" pitchFamily="34" charset="0"/>
              </a:rPr>
              <a:t> η ταυτότητα της έρευνας</a:t>
            </a:r>
            <a:endParaRPr lang="en-US" sz="3200" dirty="0">
              <a:solidFill>
                <a:schemeClr val="tx1"/>
              </a:solidFill>
              <a:latin typeface="Century Gothic" panose="020B0502020202020204" pitchFamily="34" charset="0"/>
            </a:endParaRPr>
          </a:p>
        </p:txBody>
      </p:sp>
      <p:sp>
        <p:nvSpPr>
          <p:cNvPr id="12" name="TextBox 18"/>
          <p:cNvSpPr txBox="1">
            <a:spLocks noChangeArrowheads="1"/>
          </p:cNvSpPr>
          <p:nvPr/>
        </p:nvSpPr>
        <p:spPr bwMode="auto">
          <a:xfrm>
            <a:off x="2444750" y="2408238"/>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l-GR" sz="1600">
              <a:latin typeface="Century Gothic" panose="020B0502020202020204" pitchFamily="34" charset="0"/>
              <a:cs typeface="Arial" charset="0"/>
            </a:endParaRPr>
          </a:p>
        </p:txBody>
      </p:sp>
      <p:sp>
        <p:nvSpPr>
          <p:cNvPr id="13" name="TextBox 23"/>
          <p:cNvSpPr txBox="1">
            <a:spLocks noChangeArrowheads="1"/>
          </p:cNvSpPr>
          <p:nvPr/>
        </p:nvSpPr>
        <p:spPr bwMode="auto">
          <a:xfrm>
            <a:off x="1311276" y="3175630"/>
            <a:ext cx="48736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l-GR" sz="1200" b="1" dirty="0">
                <a:latin typeface="Century Gothic" panose="020B0502020202020204" pitchFamily="34" charset="0"/>
                <a:cs typeface="Arial" charset="0"/>
              </a:rPr>
              <a:t>Ποσοτική Έρευνα με </a:t>
            </a:r>
            <a:r>
              <a:rPr lang="el-GR" sz="1200" b="1" dirty="0" err="1">
                <a:latin typeface="Century Gothic" panose="020B0502020202020204" pitchFamily="34" charset="0"/>
                <a:cs typeface="Arial" charset="0"/>
              </a:rPr>
              <a:t>online</a:t>
            </a:r>
            <a:r>
              <a:rPr lang="el-GR" sz="1200" b="1" dirty="0">
                <a:latin typeface="Century Gothic" panose="020B0502020202020204" pitchFamily="34" charset="0"/>
                <a:cs typeface="Arial" charset="0"/>
              </a:rPr>
              <a:t> συμπλήρωση δομημένου ερωτηματολογίου</a:t>
            </a:r>
          </a:p>
        </p:txBody>
      </p:sp>
      <p:pic>
        <p:nvPicPr>
          <p:cNvPr id="14" name="Picture 24" descr="peopl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00" y="3846513"/>
            <a:ext cx="64293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25"/>
          <p:cNvSpPr txBox="1">
            <a:spLocks noChangeArrowheads="1"/>
          </p:cNvSpPr>
          <p:nvPr/>
        </p:nvSpPr>
        <p:spPr bwMode="auto">
          <a:xfrm>
            <a:off x="1311276" y="2290764"/>
            <a:ext cx="47756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l-GR" sz="1200" b="1" dirty="0" err="1">
                <a:latin typeface="Century Gothic" panose="020B0502020202020204" pitchFamily="34" charset="0"/>
                <a:cs typeface="Arial" charset="0"/>
              </a:rPr>
              <a:t>ProRata</a:t>
            </a:r>
            <a:r>
              <a:rPr lang="el-GR" sz="1200" b="1" dirty="0">
                <a:latin typeface="Century Gothic" panose="020B0502020202020204" pitchFamily="34" charset="0"/>
                <a:cs typeface="Arial" charset="0"/>
              </a:rPr>
              <a:t> A.E. Εταιρεία Ερευνών Κοινής Γνώμης και Εφαρμογών Επικοινωνίας</a:t>
            </a:r>
          </a:p>
          <a:p>
            <a:pPr eaLnBrk="1" hangingPunct="1"/>
            <a:r>
              <a:rPr lang="el-GR" sz="1200" b="1" dirty="0">
                <a:latin typeface="Century Gothic" panose="020B0502020202020204" pitchFamily="34" charset="0"/>
                <a:cs typeface="Arial" charset="0"/>
              </a:rPr>
              <a:t>(Αριθμός Μητρώου ΕΣΡ: 56)</a:t>
            </a:r>
          </a:p>
        </p:txBody>
      </p:sp>
      <p:pic>
        <p:nvPicPr>
          <p:cNvPr id="16" name="Picture 26" descr="letter.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763" y="2290763"/>
            <a:ext cx="5508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7"/>
          <p:cNvSpPr>
            <a:spLocks noChangeArrowheads="1"/>
          </p:cNvSpPr>
          <p:nvPr/>
        </p:nvSpPr>
        <p:spPr bwMode="auto">
          <a:xfrm>
            <a:off x="1311276" y="3979237"/>
            <a:ext cx="3398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l-GR" sz="1200" b="1" dirty="0">
                <a:latin typeface="Century Gothic" panose="020B0502020202020204" pitchFamily="34" charset="0"/>
                <a:cs typeface="Arial" charset="0"/>
              </a:rPr>
              <a:t>Γενικός πληθυσμός άνω των 1</a:t>
            </a:r>
            <a:r>
              <a:rPr lang="en-US" sz="1200" b="1" dirty="0">
                <a:latin typeface="Century Gothic" panose="020B0502020202020204" pitchFamily="34" charset="0"/>
                <a:cs typeface="Arial" charset="0"/>
              </a:rPr>
              <a:t>7</a:t>
            </a:r>
            <a:r>
              <a:rPr lang="el-GR" sz="1200" b="1" dirty="0">
                <a:latin typeface="Century Gothic" panose="020B0502020202020204" pitchFamily="34" charset="0"/>
                <a:cs typeface="Arial" charset="0"/>
              </a:rPr>
              <a:t> ετών</a:t>
            </a:r>
          </a:p>
        </p:txBody>
      </p:sp>
      <p:pic>
        <p:nvPicPr>
          <p:cNvPr id="18" name="Picture 30" descr="locati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6725" y="4738474"/>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32"/>
          <p:cNvSpPr txBox="1">
            <a:spLocks noChangeArrowheads="1"/>
          </p:cNvSpPr>
          <p:nvPr/>
        </p:nvSpPr>
        <p:spPr bwMode="auto">
          <a:xfrm>
            <a:off x="1120775" y="1509713"/>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l-GR" sz="1600">
              <a:latin typeface="Century Gothic" panose="020B0502020202020204" pitchFamily="34" charset="0"/>
              <a:cs typeface="Arial" charset="0"/>
            </a:endParaRPr>
          </a:p>
        </p:txBody>
      </p:sp>
      <p:sp>
        <p:nvSpPr>
          <p:cNvPr id="21" name="TextBox 33"/>
          <p:cNvSpPr txBox="1">
            <a:spLocks noChangeArrowheads="1"/>
          </p:cNvSpPr>
          <p:nvPr/>
        </p:nvSpPr>
        <p:spPr bwMode="auto">
          <a:xfrm>
            <a:off x="1311276" y="4943194"/>
            <a:ext cx="48736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l-GR" sz="1200" b="1" dirty="0">
                <a:latin typeface="Century Gothic" panose="020B0502020202020204" pitchFamily="34" charset="0"/>
                <a:cs typeface="Arial" charset="0"/>
              </a:rPr>
              <a:t>Γεωγραφική κάλυψη: Σύνολο επικράτειας</a:t>
            </a:r>
          </a:p>
        </p:txBody>
      </p:sp>
      <p:pic>
        <p:nvPicPr>
          <p:cNvPr id="22" name="Picture 39" descr="calendar.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05294" y="3241546"/>
            <a:ext cx="55721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40"/>
          <p:cNvSpPr txBox="1">
            <a:spLocks noChangeArrowheads="1"/>
          </p:cNvSpPr>
          <p:nvPr/>
        </p:nvSpPr>
        <p:spPr bwMode="auto">
          <a:xfrm>
            <a:off x="8220010" y="3360296"/>
            <a:ext cx="24071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l-GR" sz="1200" b="1" dirty="0">
                <a:latin typeface="Century Gothic" panose="020B0502020202020204" pitchFamily="34" charset="0"/>
                <a:cs typeface="Arial" charset="0"/>
              </a:rPr>
              <a:t>18 - 19 Μαΐου 2020</a:t>
            </a:r>
          </a:p>
        </p:txBody>
      </p:sp>
      <p:pic>
        <p:nvPicPr>
          <p:cNvPr id="24" name="Picture 44" descr="commerce.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96110" y="2153902"/>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5" descr="paint.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2600" y="5802224"/>
            <a:ext cx="581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46"/>
          <p:cNvSpPr txBox="1">
            <a:spLocks noChangeArrowheads="1"/>
          </p:cNvSpPr>
          <p:nvPr/>
        </p:nvSpPr>
        <p:spPr bwMode="auto">
          <a:xfrm>
            <a:off x="1303917" y="5803678"/>
            <a:ext cx="50850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l-GR" sz="1200" b="1" dirty="0">
                <a:latin typeface="Century Gothic" panose="020B0502020202020204" pitchFamily="34" charset="0"/>
                <a:cs typeface="Arial" charset="0"/>
              </a:rPr>
              <a:t>Μέγεθος δείγματος: </a:t>
            </a:r>
            <a:r>
              <a:rPr lang="en-US" sz="1200" b="1" dirty="0">
                <a:latin typeface="Century Gothic" panose="020B0502020202020204" pitchFamily="34" charset="0"/>
                <a:cs typeface="Arial" charset="0"/>
              </a:rPr>
              <a:t>1</a:t>
            </a:r>
            <a:r>
              <a:rPr lang="el-GR" sz="1200" b="1" dirty="0">
                <a:latin typeface="Century Gothic" panose="020B0502020202020204" pitchFamily="34" charset="0"/>
                <a:cs typeface="Arial" charset="0"/>
              </a:rPr>
              <a:t>340</a:t>
            </a:r>
            <a:r>
              <a:rPr lang="en-US" sz="1200" b="1" dirty="0">
                <a:latin typeface="Century Gothic" panose="020B0502020202020204" pitchFamily="34" charset="0"/>
                <a:cs typeface="Arial" charset="0"/>
              </a:rPr>
              <a:t> </a:t>
            </a:r>
            <a:r>
              <a:rPr lang="el-GR" sz="1200" b="1" dirty="0">
                <a:latin typeface="Century Gothic" panose="020B0502020202020204" pitchFamily="34" charset="0"/>
                <a:cs typeface="Arial" charset="0"/>
              </a:rPr>
              <a:t>ερωτηματολόγια</a:t>
            </a:r>
          </a:p>
          <a:p>
            <a:r>
              <a:rPr lang="el-GR" sz="1200" b="1" dirty="0">
                <a:latin typeface="Century Gothic" panose="020B0502020202020204" pitchFamily="34" charset="0"/>
                <a:cs typeface="Arial" charset="0"/>
              </a:rPr>
              <a:t>Σταθμισμένα αποτελέσματα με την από κοινού κατανομή φύλου και ηλικίας βάσει της απογραφής του 2011</a:t>
            </a:r>
          </a:p>
        </p:txBody>
      </p:sp>
      <p:sp>
        <p:nvSpPr>
          <p:cNvPr id="29" name="TextBox 47"/>
          <p:cNvSpPr txBox="1">
            <a:spLocks noChangeArrowheads="1"/>
          </p:cNvSpPr>
          <p:nvPr/>
        </p:nvSpPr>
        <p:spPr bwMode="auto">
          <a:xfrm>
            <a:off x="8220010" y="2285127"/>
            <a:ext cx="2063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l-GR" sz="1200" b="1" dirty="0">
                <a:latin typeface="Century Gothic" panose="020B0502020202020204" pitchFamily="34" charset="0"/>
                <a:cs typeface="Arial" charset="0"/>
              </a:rPr>
              <a:t>Δειγματοληψία χωρίς πιθανότητα</a:t>
            </a:r>
          </a:p>
        </p:txBody>
      </p:sp>
      <p:cxnSp>
        <p:nvCxnSpPr>
          <p:cNvPr id="30" name="Straight Connector 49"/>
          <p:cNvCxnSpPr/>
          <p:nvPr/>
        </p:nvCxnSpPr>
        <p:spPr>
          <a:xfrm flipH="1">
            <a:off x="6918164" y="1886098"/>
            <a:ext cx="15875" cy="4740275"/>
          </a:xfrm>
          <a:prstGeom prst="line">
            <a:avLst/>
          </a:prstGeom>
          <a:ln w="101600">
            <a:solidFill>
              <a:srgbClr val="D54747"/>
            </a:solidFill>
          </a:ln>
        </p:spPr>
        <p:style>
          <a:lnRef idx="2">
            <a:schemeClr val="accent1"/>
          </a:lnRef>
          <a:fillRef idx="0">
            <a:schemeClr val="accent1"/>
          </a:fillRef>
          <a:effectRef idx="1">
            <a:schemeClr val="accent1"/>
          </a:effectRef>
          <a:fontRef idx="minor">
            <a:schemeClr val="tx1"/>
          </a:fontRef>
        </p:style>
      </p:cxnSp>
      <p:pic>
        <p:nvPicPr>
          <p:cNvPr id="33" name="Picture 29" descr="typography-2 αντίγραφο.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2763" y="690723"/>
            <a:ext cx="1019338" cy="10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25" descr="icon.png"/>
          <p:cNvPicPr>
            <a:picLocks noChangeAspect="1"/>
          </p:cNvPicPr>
          <p:nvPr/>
        </p:nvPicPr>
        <p:blipFill>
          <a:blip r:embed="rId11">
            <a:duotone>
              <a:schemeClr val="accent4">
                <a:shade val="45000"/>
                <a:satMod val="135000"/>
              </a:schemeClr>
              <a:prstClr val="white"/>
            </a:duotone>
          </a:blip>
          <a:stretch>
            <a:fillRect/>
          </a:stretch>
        </p:blipFill>
        <p:spPr>
          <a:xfrm>
            <a:off x="6857023" y="665299"/>
            <a:ext cx="1013691" cy="1013691"/>
          </a:xfrm>
          <a:prstGeom prst="rect">
            <a:avLst/>
          </a:prstGeom>
        </p:spPr>
      </p:pic>
      <p:pic>
        <p:nvPicPr>
          <p:cNvPr id="35" name="Picture 50" descr="telephone.png"/>
          <p:cNvPicPr>
            <a:picLocks noChangeAspect="1"/>
          </p:cNvPicPr>
          <p:nvPr/>
        </p:nvPicPr>
        <p:blipFill>
          <a:blip r:embed="rId12"/>
          <a:srcRect/>
          <a:stretch>
            <a:fillRect/>
          </a:stretch>
        </p:blipFill>
        <p:spPr bwMode="auto">
          <a:xfrm>
            <a:off x="552093" y="3108815"/>
            <a:ext cx="547688" cy="549275"/>
          </a:xfrm>
          <a:prstGeom prst="rect">
            <a:avLst/>
          </a:prstGeom>
          <a:noFill/>
          <a:ln w="9525">
            <a:noFill/>
            <a:miter lim="800000"/>
            <a:headEnd/>
            <a:tailEnd/>
          </a:ln>
        </p:spPr>
      </p:pic>
    </p:spTree>
    <p:extLst>
      <p:ext uri="{BB962C8B-B14F-4D97-AF65-F5344CB8AC3E}">
        <p14:creationId xmlns:p14="http://schemas.microsoft.com/office/powerpoint/2010/main" val="47973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BD17D0AC-2B5E-4F74-A93A-F2BF9497B56C}"/>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4237374058"/>
              </p:ext>
            </p:extLst>
          </p:nvPr>
        </p:nvGraphicFramePr>
        <p:xfrm>
          <a:off x="1366829" y="1432150"/>
          <a:ext cx="8843750"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η εισαγγελέας στην υπόθεση δολοφονίας της Ελένης </a:t>
            </a:r>
            <a:r>
              <a:rPr lang="el-GR" sz="1600" dirty="0" err="1">
                <a:latin typeface="Century Gothic" pitchFamily="34" charset="0"/>
              </a:rPr>
              <a:t>Τοπαλούδη</a:t>
            </a:r>
            <a:r>
              <a:rPr lang="el-GR" sz="1600" dirty="0">
                <a:latin typeface="Century Gothic" pitchFamily="34" charset="0"/>
              </a:rPr>
              <a:t> στη Ρόδο εξέφρασε το κοινό περί δικαίου αίσθημα κατά την αγόρευση της;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pic>
        <p:nvPicPr>
          <p:cNvPr id="12" name="Εικόνα 11"/>
          <p:cNvPicPr>
            <a:picLocks noChangeAspect="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190713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Εικόνα 14"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3640938A-8D2E-4411-B9AF-6D76A8B5423D}"/>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4" name="Γράφημα 13"/>
          <p:cNvGraphicFramePr/>
          <p:nvPr>
            <p:extLst>
              <p:ext uri="{D42A27DB-BD31-4B8C-83A1-F6EECF244321}">
                <p14:modId xmlns:p14="http://schemas.microsoft.com/office/powerpoint/2010/main" val="879767758"/>
              </p:ext>
            </p:extLst>
          </p:nvPr>
        </p:nvGraphicFramePr>
        <p:xfrm>
          <a:off x="1130681" y="1158781"/>
          <a:ext cx="9787945" cy="5679291"/>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η εισαγγελέας στην υπόθεση δολοφονίας της Ελένης </a:t>
            </a:r>
            <a:r>
              <a:rPr lang="el-GR" sz="1600" dirty="0" err="1">
                <a:latin typeface="Century Gothic" pitchFamily="34" charset="0"/>
              </a:rPr>
              <a:t>Τοπαλούδη</a:t>
            </a:r>
            <a:r>
              <a:rPr lang="el-GR" sz="1600" dirty="0">
                <a:latin typeface="Century Gothic" pitchFamily="34" charset="0"/>
              </a:rPr>
              <a:t> στη Ρόδο εξέφρασε το κοινό περί δικαίου αίσθημα κατά την αγόρευση της;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645287" y="993179"/>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ηλικίας</a:t>
              </a:r>
            </a:p>
          </p:txBody>
        </p:sp>
      </p:grpSp>
      <p:pic>
        <p:nvPicPr>
          <p:cNvPr id="18" name="Εικόνα 17"/>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11204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BD17D0AC-2B5E-4F74-A93A-F2BF9497B56C}"/>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872249496"/>
              </p:ext>
            </p:extLst>
          </p:nvPr>
        </p:nvGraphicFramePr>
        <p:xfrm>
          <a:off x="1366829" y="1432150"/>
          <a:ext cx="8843750"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η εισαγγελέας στην υπόθεση δολοφονίας της Ελένης </a:t>
            </a:r>
            <a:r>
              <a:rPr lang="el-GR" sz="1600" dirty="0" err="1">
                <a:latin typeface="Century Gothic" pitchFamily="34" charset="0"/>
              </a:rPr>
              <a:t>Τοπαλούδη</a:t>
            </a:r>
            <a:r>
              <a:rPr lang="el-GR" sz="1600" dirty="0">
                <a:latin typeface="Century Gothic" pitchFamily="34" charset="0"/>
              </a:rPr>
              <a:t> υπερέβη τα όρια των αρμοδιοτήτων της κατά την αγόρευση της;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pic>
        <p:nvPicPr>
          <p:cNvPr id="12" name="Εικόνα 11"/>
          <p:cNvPicPr>
            <a:picLocks noChangeAspect="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197766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Εικόνα 14"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3640938A-8D2E-4411-B9AF-6D76A8B5423D}"/>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4" name="Γράφημα 13"/>
          <p:cNvGraphicFramePr/>
          <p:nvPr>
            <p:extLst>
              <p:ext uri="{D42A27DB-BD31-4B8C-83A1-F6EECF244321}">
                <p14:modId xmlns:p14="http://schemas.microsoft.com/office/powerpoint/2010/main" val="1145074463"/>
              </p:ext>
            </p:extLst>
          </p:nvPr>
        </p:nvGraphicFramePr>
        <p:xfrm>
          <a:off x="1130681" y="1158781"/>
          <a:ext cx="9787945" cy="5679291"/>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65672"/>
            <a:ext cx="9898210" cy="590063"/>
          </a:xfrm>
        </p:spPr>
        <p:txBody>
          <a:bodyPr>
            <a:noAutofit/>
          </a:bodyPr>
          <a:lstStyle/>
          <a:p>
            <a:pPr algn="just"/>
            <a:r>
              <a:rPr lang="el-GR" sz="1600" dirty="0">
                <a:latin typeface="Century Gothic" pitchFamily="34" charset="0"/>
              </a:rPr>
              <a:t>Πιστεύετε ότι η εισαγγελέας στην υπόθεση δολοφονίας της Ελένης </a:t>
            </a:r>
            <a:r>
              <a:rPr lang="el-GR" sz="1600" dirty="0" err="1">
                <a:latin typeface="Century Gothic" pitchFamily="34" charset="0"/>
              </a:rPr>
              <a:t>Τοπαλούδη</a:t>
            </a:r>
            <a:r>
              <a:rPr lang="el-GR" sz="1600" dirty="0">
                <a:latin typeface="Century Gothic" pitchFamily="34" charset="0"/>
              </a:rPr>
              <a:t> υπερέβη τα όρια των αρμοδιοτήτων της κατά την αγόρευση της;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645287" y="993179"/>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ηλικίας</a:t>
              </a:r>
            </a:p>
          </p:txBody>
        </p:sp>
      </p:grpSp>
      <p:pic>
        <p:nvPicPr>
          <p:cNvPr id="18" name="Εικόνα 17"/>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312510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BD17D0AC-2B5E-4F74-A93A-F2BF9497B56C}"/>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960024272"/>
              </p:ext>
            </p:extLst>
          </p:nvPr>
        </p:nvGraphicFramePr>
        <p:xfrm>
          <a:off x="1366829" y="1432150"/>
          <a:ext cx="8843750"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13047"/>
            <a:ext cx="9959772" cy="590063"/>
          </a:xfrm>
        </p:spPr>
        <p:txBody>
          <a:bodyPr>
            <a:noAutofit/>
          </a:bodyPr>
          <a:lstStyle/>
          <a:p>
            <a:pPr algn="just"/>
            <a:r>
              <a:rPr lang="el-GR" sz="1600" dirty="0">
                <a:latin typeface="Century Gothic" pitchFamily="34" charset="0"/>
              </a:rPr>
              <a:t>Σας ικανοποιούν οι ποινές που επιβλήθηκαν στους δύο κατηγορούμενους για την υπόθεση της Ελένης </a:t>
            </a:r>
            <a:r>
              <a:rPr lang="el-GR" sz="1600" dirty="0" err="1">
                <a:latin typeface="Century Gothic" pitchFamily="34" charset="0"/>
              </a:rPr>
              <a:t>Τοπαλούδη</a:t>
            </a:r>
            <a:r>
              <a:rPr lang="el-GR" sz="1600" dirty="0">
                <a:latin typeface="Century Gothic" pitchFamily="34" charset="0"/>
              </a:rPr>
              <a:t>, οι οποίες είναι ισόβια για το αδίκημα της ανθρωποκτονίας και 15 χρόνια για το αδίκημα του ομαδικού βιασμού για τον καθένα;</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pic>
        <p:nvPicPr>
          <p:cNvPr id="12" name="Εικόνα 11"/>
          <p:cNvPicPr>
            <a:picLocks noChangeAspect="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2592669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Εικόνα 14"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3640938A-8D2E-4411-B9AF-6D76A8B5423D}"/>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4" name="Γράφημα 13"/>
          <p:cNvGraphicFramePr/>
          <p:nvPr>
            <p:extLst>
              <p:ext uri="{D42A27DB-BD31-4B8C-83A1-F6EECF244321}">
                <p14:modId xmlns:p14="http://schemas.microsoft.com/office/powerpoint/2010/main" val="4194720955"/>
              </p:ext>
            </p:extLst>
          </p:nvPr>
        </p:nvGraphicFramePr>
        <p:xfrm>
          <a:off x="1130681" y="1158781"/>
          <a:ext cx="9787945" cy="5679291"/>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grpSp>
        <p:nvGrpSpPr>
          <p:cNvPr id="11" name="Ομάδα 12"/>
          <p:cNvGrpSpPr/>
          <p:nvPr/>
        </p:nvGrpSpPr>
        <p:grpSpPr>
          <a:xfrm>
            <a:off x="10645287" y="993179"/>
            <a:ext cx="1613602" cy="385368"/>
            <a:chOff x="6357087" y="1265601"/>
            <a:chExt cx="1613602" cy="385368"/>
          </a:xfrm>
        </p:grpSpPr>
        <p:pic>
          <p:nvPicPr>
            <p:cNvPr id="12" name="Εικόνα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57087" y="1265601"/>
              <a:ext cx="185531" cy="185531"/>
            </a:xfrm>
            <a:prstGeom prst="rect">
              <a:avLst/>
            </a:prstGeom>
          </p:spPr>
        </p:pic>
        <p:sp>
          <p:nvSpPr>
            <p:cNvPr id="13" name="TextBox 12"/>
            <p:cNvSpPr txBox="1"/>
            <p:nvPr/>
          </p:nvSpPr>
          <p:spPr>
            <a:xfrm>
              <a:off x="6449853" y="1343192"/>
              <a:ext cx="1520836" cy="307777"/>
            </a:xfrm>
            <a:prstGeom prst="rect">
              <a:avLst/>
            </a:prstGeom>
            <a:noFill/>
          </p:spPr>
          <p:txBody>
            <a:bodyPr wrap="square" rtlCol="0">
              <a:spAutoFit/>
            </a:bodyPr>
            <a:lstStyle/>
            <a:p>
              <a:r>
                <a:rPr lang="el-GR" sz="1400" b="1" dirty="0">
                  <a:solidFill>
                    <a:schemeClr val="bg1"/>
                  </a:solidFill>
                  <a:latin typeface="Century Gothic" panose="020B0502020202020204" pitchFamily="34" charset="0"/>
                </a:rPr>
                <a:t>Βάσει ηλικίας</a:t>
              </a:r>
            </a:p>
          </p:txBody>
        </p:sp>
      </p:grpSp>
      <p:pic>
        <p:nvPicPr>
          <p:cNvPr id="18" name="Εικόνα 17"/>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
        <p:nvSpPr>
          <p:cNvPr id="16" name="Τίτλος 7">
            <a:extLst>
              <a:ext uri="{FF2B5EF4-FFF2-40B4-BE49-F238E27FC236}">
                <a16:creationId xmlns:a16="http://schemas.microsoft.com/office/drawing/2014/main" id="{237E7B29-307A-49D7-B12F-01AA97928FA7}"/>
              </a:ext>
            </a:extLst>
          </p:cNvPr>
          <p:cNvSpPr>
            <a:spLocks noGrp="1"/>
          </p:cNvSpPr>
          <p:nvPr>
            <p:ph type="title"/>
          </p:nvPr>
        </p:nvSpPr>
        <p:spPr>
          <a:xfrm>
            <a:off x="460441" y="213047"/>
            <a:ext cx="9959772" cy="590063"/>
          </a:xfrm>
        </p:spPr>
        <p:txBody>
          <a:bodyPr>
            <a:noAutofit/>
          </a:bodyPr>
          <a:lstStyle/>
          <a:p>
            <a:pPr algn="just"/>
            <a:r>
              <a:rPr lang="el-GR" sz="1600" dirty="0">
                <a:latin typeface="Century Gothic" pitchFamily="34" charset="0"/>
              </a:rPr>
              <a:t>Σας ικανοποιούν οι ποινές που επιβλήθηκαν στους δύο κατηγορούμενους για την υπόθεση της Ελένης </a:t>
            </a:r>
            <a:r>
              <a:rPr lang="el-GR" sz="1600" dirty="0" err="1">
                <a:latin typeface="Century Gothic" pitchFamily="34" charset="0"/>
              </a:rPr>
              <a:t>Τοπαλούδη</a:t>
            </a:r>
            <a:r>
              <a:rPr lang="el-GR" sz="1600" dirty="0">
                <a:latin typeface="Century Gothic" pitchFamily="34" charset="0"/>
              </a:rPr>
              <a:t>, οι οποίες είναι ισόβια για το αδίκημα της ανθρωποκτονίας και 15 χρόνια για το αδίκημα του ομαδικού βιασμού για τον καθένα;</a:t>
            </a:r>
            <a:endParaRPr lang="en-GB" sz="1600" dirty="0">
              <a:latin typeface="Century Gothic" pitchFamily="34" charset="0"/>
            </a:endParaRPr>
          </a:p>
        </p:txBody>
      </p:sp>
    </p:spTree>
    <p:extLst>
      <p:ext uri="{BB962C8B-B14F-4D97-AF65-F5344CB8AC3E}">
        <p14:creationId xmlns:p14="http://schemas.microsoft.com/office/powerpoint/2010/main" val="269077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άτομο, γυναίκα, κτίριο, όρθιος&#10;&#10;Περιγραφή που δημιουργήθηκε αυτόματα">
            <a:extLst>
              <a:ext uri="{FF2B5EF4-FFF2-40B4-BE49-F238E27FC236}">
                <a16:creationId xmlns:a16="http://schemas.microsoft.com/office/drawing/2014/main" id="{BD17D0AC-2B5E-4F74-A93A-F2BF9497B56C}"/>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0" y="876788"/>
            <a:ext cx="12192000" cy="5981212"/>
          </a:xfrm>
          <a:prstGeom prst="rect">
            <a:avLst/>
          </a:prstGeom>
        </p:spPr>
      </p:pic>
      <p:graphicFrame>
        <p:nvGraphicFramePr>
          <p:cNvPr id="10" name="Γράφημα 9"/>
          <p:cNvGraphicFramePr/>
          <p:nvPr>
            <p:extLst>
              <p:ext uri="{D42A27DB-BD31-4B8C-83A1-F6EECF244321}">
                <p14:modId xmlns:p14="http://schemas.microsoft.com/office/powerpoint/2010/main" val="2555674500"/>
              </p:ext>
            </p:extLst>
          </p:nvPr>
        </p:nvGraphicFramePr>
        <p:xfrm>
          <a:off x="843532" y="1248880"/>
          <a:ext cx="8843750" cy="5192973"/>
        </p:xfrm>
        <a:graphic>
          <a:graphicData uri="http://schemas.openxmlformats.org/drawingml/2006/chart">
            <c:chart xmlns:c="http://schemas.openxmlformats.org/drawingml/2006/chart" xmlns:r="http://schemas.openxmlformats.org/officeDocument/2006/relationships" r:id="rId4"/>
          </a:graphicData>
        </a:graphic>
      </p:graphicFrame>
      <p:pic>
        <p:nvPicPr>
          <p:cNvPr id="9" name="Εικόνα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8651" y="-454509"/>
            <a:ext cx="1833349" cy="1222233"/>
          </a:xfrm>
          <a:prstGeom prst="rect">
            <a:avLst/>
          </a:prstGeom>
        </p:spPr>
      </p:pic>
      <p:sp>
        <p:nvSpPr>
          <p:cNvPr id="5" name="Τίτλος 7"/>
          <p:cNvSpPr>
            <a:spLocks noGrp="1"/>
          </p:cNvSpPr>
          <p:nvPr>
            <p:ph type="title"/>
          </p:nvPr>
        </p:nvSpPr>
        <p:spPr>
          <a:xfrm>
            <a:off x="460441" y="219625"/>
            <a:ext cx="9959772" cy="590063"/>
          </a:xfrm>
        </p:spPr>
        <p:txBody>
          <a:bodyPr>
            <a:noAutofit/>
          </a:bodyPr>
          <a:lstStyle/>
          <a:p>
            <a:pPr algn="just"/>
            <a:r>
              <a:rPr lang="el-GR" sz="1600" dirty="0">
                <a:latin typeface="Century Gothic" pitchFamily="34" charset="0"/>
              </a:rPr>
              <a:t>Πιστεύετε ότι τα περισσότερα περιστατικά βίας κατά των γυναικών στη χώρα μας καταγγέλλονται στις αρχές;</a:t>
            </a:r>
            <a:endParaRPr lang="en-GB" sz="1600" dirty="0">
              <a:latin typeface="Century Gothic" pitchFamily="34" charset="0"/>
            </a:endParaRPr>
          </a:p>
        </p:txBody>
      </p:sp>
      <p:pic>
        <p:nvPicPr>
          <p:cNvPr id="6" name="Picture 10" descr="typography-2.png"/>
          <p:cNvPicPr>
            <a:picLocks noChangeAspect="1"/>
          </p:cNvPicPr>
          <p:nvPr/>
        </p:nvPicPr>
        <p:blipFill>
          <a:blip r:embed="rId6">
            <a:duotone>
              <a:prstClr val="black"/>
              <a:srgbClr val="D54747">
                <a:tint val="45000"/>
                <a:satMod val="400000"/>
              </a:srgbClr>
            </a:duotone>
          </a:blip>
          <a:srcRect/>
          <a:stretch>
            <a:fillRect/>
          </a:stretch>
        </p:blipFill>
        <p:spPr bwMode="auto">
          <a:xfrm>
            <a:off x="111214" y="156608"/>
            <a:ext cx="385013" cy="280988"/>
          </a:xfrm>
          <a:prstGeom prst="rect">
            <a:avLst/>
          </a:prstGeom>
          <a:noFill/>
          <a:ln w="9525">
            <a:noFill/>
            <a:miter lim="800000"/>
            <a:headEnd/>
            <a:tailEnd/>
          </a:ln>
        </p:spPr>
      </p:pic>
      <p:pic>
        <p:nvPicPr>
          <p:cNvPr id="12" name="Εικόνα 11"/>
          <p:cNvPicPr>
            <a:picLocks noChangeAspect="1"/>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530813" y="6048584"/>
            <a:ext cx="576555" cy="576539"/>
          </a:xfrm>
          <a:prstGeom prst="rect">
            <a:avLst/>
          </a:prstGeom>
        </p:spPr>
      </p:pic>
    </p:spTree>
    <p:extLst>
      <p:ext uri="{BB962C8B-B14F-4D97-AF65-F5344CB8AC3E}">
        <p14:creationId xmlns:p14="http://schemas.microsoft.com/office/powerpoint/2010/main" val="14814774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379</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Θέμα του Office</vt:lpstr>
      <vt:lpstr>PowerPoint Presentation</vt:lpstr>
      <vt:lpstr> η ταυτότητα της έρευνας</vt:lpstr>
      <vt:lpstr>Πιστεύετε ότι η εισαγγελέας στην υπόθεση δολοφονίας της Ελένης Τοπαλούδη στη Ρόδο εξέφρασε το κοινό περί δικαίου αίσθημα κατά την αγόρευση της;</vt:lpstr>
      <vt:lpstr>Πιστεύετε ότι η εισαγγελέας στην υπόθεση δολοφονίας της Ελένης Τοπαλούδη στη Ρόδο εξέφρασε το κοινό περί δικαίου αίσθημα κατά την αγόρευση της;</vt:lpstr>
      <vt:lpstr>Πιστεύετε ότι η εισαγγελέας στην υπόθεση δολοφονίας της Ελένης Τοπαλούδη υπερέβη τα όρια των αρμοδιοτήτων της κατά την αγόρευση της;</vt:lpstr>
      <vt:lpstr>Πιστεύετε ότι η εισαγγελέας στην υπόθεση δολοφονίας της Ελένης Τοπαλούδη υπερέβη τα όρια των αρμοδιοτήτων της κατά την αγόρευση της;</vt:lpstr>
      <vt:lpstr>Σας ικανοποιούν οι ποινές που επιβλήθηκαν στους δύο κατηγορούμενους για την υπόθεση της Ελένης Τοπαλούδη, οι οποίες είναι ισόβια για το αδίκημα της ανθρωποκτονίας και 15 χρόνια για το αδίκημα του ομαδικού βιασμού για τον καθένα;</vt:lpstr>
      <vt:lpstr>Σας ικανοποιούν οι ποινές που επιβλήθηκαν στους δύο κατηγορούμενους για την υπόθεση της Ελένης Τοπαλούδη, οι οποίες είναι ισόβια για το αδίκημα της ανθρωποκτονίας και 15 χρόνια για το αδίκημα του ομαδικού βιασμού για τον καθένα;</vt:lpstr>
      <vt:lpstr>Πιστεύετε ότι τα περισσότερα περιστατικά βίας κατά των γυναικών στη χώρα μας καταγγέλλονται στις αρχές;</vt:lpstr>
      <vt:lpstr>Πιστεύετε ότι τα περισσότερα περιστατικά βίας κατά των γυναικών στη χώρα μας καταγγέλλονται στις αρχές;</vt:lpstr>
      <vt:lpstr>Πιστεύετε ότι τα περισσότερα περιστατικά βίας κατά των γυναικών στη χώρα μας καταγγέλλονται στις αρχές;</vt:lpstr>
      <vt:lpstr>Κατά τη γνώμη σας, ποιος είναι ο κυριότερος λόγος για τον οποίο τα περισσότερα περιστατικά βίας δεν καταγγέλλονται στις αρχές;</vt:lpstr>
      <vt:lpstr>Κατά τη γνώμη σας, ποιος είναι ο κυριότερος λόγος για τον οποίο τα περισσότερα περιστατικά βίας δεν καταγγέλλονται στις αρχές;</vt:lpstr>
      <vt:lpstr>Πιστεύετε ότι τα περισσότερα περιστατικά βίας κατά των γυναικών στη χώρα μας καταγγέλλονται στις αρχές;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Office02</dc:creator>
  <cp:lastModifiedBy>Tsitounas Kostas</cp:lastModifiedBy>
  <cp:revision>171</cp:revision>
  <dcterms:created xsi:type="dcterms:W3CDTF">2018-09-18T11:13:14Z</dcterms:created>
  <dcterms:modified xsi:type="dcterms:W3CDTF">2020-05-21T09:03:43Z</dcterms:modified>
</cp:coreProperties>
</file>